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4" r:id="rId3"/>
    <p:sldId id="274" r:id="rId4"/>
    <p:sldId id="349" r:id="rId5"/>
    <p:sldId id="276" r:id="rId6"/>
    <p:sldId id="277" r:id="rId7"/>
    <p:sldId id="278" r:id="rId8"/>
    <p:sldId id="283" r:id="rId9"/>
    <p:sldId id="282" r:id="rId10"/>
    <p:sldId id="286" r:id="rId11"/>
    <p:sldId id="279" r:id="rId12"/>
    <p:sldId id="344" r:id="rId13"/>
    <p:sldId id="328" r:id="rId14"/>
    <p:sldId id="288" r:id="rId15"/>
    <p:sldId id="292" r:id="rId16"/>
    <p:sldId id="289" r:id="rId17"/>
    <p:sldId id="348" r:id="rId18"/>
    <p:sldId id="281" r:id="rId19"/>
    <p:sldId id="293" r:id="rId20"/>
    <p:sldId id="295" r:id="rId21"/>
    <p:sldId id="272" r:id="rId22"/>
    <p:sldId id="347" r:id="rId23"/>
    <p:sldId id="34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e HAMACHER" initials="PH" lastIdx="2" clrIdx="0">
    <p:extLst>
      <p:ext uri="{19B8F6BF-5375-455C-9EA6-DF929625EA0E}">
        <p15:presenceInfo xmlns:p15="http://schemas.microsoft.com/office/powerpoint/2012/main" userId="S::Philippe.Hamacher@vub.be::be915a13-7eb6-4e63-819b-e5e0992b28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19D"/>
    <a:srgbClr val="63A19B"/>
    <a:srgbClr val="0000FF"/>
    <a:srgbClr val="00CC00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12"/>
  </p:normalViewPr>
  <p:slideViewPr>
    <p:cSldViewPr>
      <p:cViewPr varScale="1">
        <p:scale>
          <a:sx n="103" d="100"/>
          <a:sy n="103" d="100"/>
        </p:scale>
        <p:origin x="18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03T14:08:09.432" idx="1">
    <p:pos x="5151" y="2895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46333-221F-4925-8C65-4C9F37F44711}" type="datetimeFigureOut">
              <a:rPr lang="nl-BE" smtClean="0"/>
              <a:t>1/12/2024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DBBD3-2E2F-4F6A-A71A-FAAB1BB267B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00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----- Meeting Notes (04/02/20 09:51) -----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LS sessions move following topic of the day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DS also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OK for DC and e-mobility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3555" indent="-301367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5469" indent="-241094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87657" indent="-241094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69845" indent="-241094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2032" indent="-241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34219" indent="-241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16407" indent="-241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98595" indent="-24109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D7EDB4-9CC5-2B4E-9341-34EE94283849}" type="slidenum">
              <a:rPr lang="en-US" sz="1300">
                <a:solidFill>
                  <a:prstClr val="black"/>
                </a:solidFill>
              </a:rPr>
              <a:pPr eaLnBrk="1" hangingPunct="1"/>
              <a:t>13</a:t>
            </a:fld>
            <a:endParaRPr 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8FD3A-7F12-402F-9010-1A1F46A1B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11436"/>
      </p:ext>
    </p:extLst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E6124-2E75-41CE-B8D0-B221EC045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23906"/>
      </p:ext>
    </p:extLst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0084B-F5AA-44BF-ABA2-01D761D28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8610"/>
      </p:ext>
    </p:extLst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36F8D-8D58-4A77-8E94-8AE68E8B1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81006"/>
      </p:ext>
    </p:extLst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B4762-0AF5-4B22-8D5D-A5F297846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83339"/>
      </p:ext>
    </p:extLst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B3C14-C5AA-47BE-BC4A-BBB6387BC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52345"/>
      </p:ext>
    </p:extLst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86698-6EE4-4BEC-A300-54D0CDDEF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30941"/>
      </p:ext>
    </p:extLst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C646-9315-49D5-B83F-B4AB06D79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90522"/>
      </p:ext>
    </p:extLst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20D75-65A7-4F82-8B9F-843E64FF7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34134"/>
      </p:ext>
    </p:extLst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D4E5B-E409-4A73-BB01-84E80EC92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3093"/>
      </p:ext>
    </p:extLst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A7E8A-C7D2-4E24-AEB5-85B97F9FA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56012"/>
      </p:ext>
    </p:extLst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68A41BA-3FA9-4A7D-8474-3548418C6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pPr eaLnBrk="1" hangingPunct="1"/>
            <a:br>
              <a:rPr lang="nl-BE" altLang="nl-BE" sz="4000" b="1" dirty="0"/>
            </a:br>
            <a:br>
              <a:rPr lang="nl-BE" altLang="nl-BE" sz="4000" b="1" dirty="0"/>
            </a:br>
            <a:r>
              <a:rPr lang="nl-BE" altLang="nl-BE" sz="4000" b="1" dirty="0"/>
              <a:t>EPE ‘25 conference</a:t>
            </a:r>
            <a:br>
              <a:rPr lang="nl-BE" altLang="nl-BE" sz="4000" dirty="0"/>
            </a:br>
            <a:r>
              <a:rPr lang="nl-BE" altLang="nl-BE" sz="2800" dirty="0">
                <a:solidFill>
                  <a:srgbClr val="FF0000"/>
                </a:solidFill>
              </a:rPr>
              <a:t>26th European Conference on</a:t>
            </a:r>
            <a:br>
              <a:rPr lang="nl-BE" altLang="nl-BE" sz="2800" dirty="0">
                <a:solidFill>
                  <a:srgbClr val="FF0000"/>
                </a:solidFill>
              </a:rPr>
            </a:br>
            <a:r>
              <a:rPr lang="nl-BE" altLang="nl-BE" sz="2800" dirty="0">
                <a:solidFill>
                  <a:srgbClr val="FF0000"/>
                </a:solidFill>
              </a:rPr>
              <a:t>Power Electronics and Applications</a:t>
            </a:r>
            <a:br>
              <a:rPr lang="nl-BE" altLang="nl-BE" sz="2800" dirty="0"/>
            </a:br>
            <a:r>
              <a:rPr lang="nl-BE" altLang="nl-BE" sz="2800" dirty="0"/>
              <a:t> </a:t>
            </a:r>
            <a:r>
              <a:rPr lang="nl-BE" altLang="nl-BE" sz="2000" b="1" dirty="0"/>
              <a:t>Paris, France, </a:t>
            </a:r>
            <a:r>
              <a:rPr lang="nl-BE" altLang="nl-BE" sz="2000" b="1" dirty="0">
                <a:solidFill>
                  <a:srgbClr val="363547"/>
                </a:solidFill>
              </a:rPr>
              <a:t>March 31</a:t>
            </a:r>
            <a:r>
              <a:rPr lang="nl-BE" altLang="nl-BE" sz="2000" b="1" baseline="30000" dirty="0">
                <a:solidFill>
                  <a:srgbClr val="363547"/>
                </a:solidFill>
              </a:rPr>
              <a:t>st</a:t>
            </a:r>
            <a:r>
              <a:rPr lang="nl-BE" altLang="nl-BE" sz="2000" b="1" dirty="0">
                <a:solidFill>
                  <a:srgbClr val="363547"/>
                </a:solidFill>
              </a:rPr>
              <a:t> &gt; April 4</a:t>
            </a:r>
            <a:r>
              <a:rPr lang="nl-BE" altLang="nl-BE" sz="2000" b="1" baseline="30000" dirty="0">
                <a:solidFill>
                  <a:srgbClr val="363547"/>
                </a:solidFill>
              </a:rPr>
              <a:t>th</a:t>
            </a:r>
            <a:r>
              <a:rPr lang="nl-BE" altLang="nl-BE" sz="2000" b="1" dirty="0">
                <a:solidFill>
                  <a:srgbClr val="363547"/>
                </a:solidFill>
              </a:rPr>
              <a:t> 2025</a:t>
            </a:r>
            <a:endParaRPr lang="en-US" altLang="nl-BE" sz="2000" b="1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/>
          <a:p>
            <a:pPr eaLnBrk="1" hangingPunct="1"/>
            <a:br>
              <a:rPr lang="nl-BE" altLang="nl-BE" sz="2400" dirty="0"/>
            </a:br>
            <a:r>
              <a:rPr lang="nl-BE" altLang="nl-BE" sz="2400" b="1" dirty="0"/>
              <a:t>Paper </a:t>
            </a:r>
            <a:r>
              <a:rPr lang="nl-BE" altLang="nl-BE" sz="2400" b="1" dirty="0" err="1"/>
              <a:t>Selection</a:t>
            </a:r>
            <a:r>
              <a:rPr lang="nl-BE" altLang="nl-BE" sz="2400" b="1" dirty="0"/>
              <a:t> Meeting</a:t>
            </a:r>
          </a:p>
          <a:p>
            <a:pPr eaLnBrk="1" hangingPunct="1"/>
            <a:r>
              <a:rPr lang="nl-BE" altLang="nl-BE" sz="2400" dirty="0">
                <a:solidFill>
                  <a:srgbClr val="FF0000"/>
                </a:solidFill>
              </a:rPr>
              <a:t>Online</a:t>
            </a:r>
          </a:p>
          <a:p>
            <a:pPr eaLnBrk="1" hangingPunct="1"/>
            <a:r>
              <a:rPr lang="nl-BE" altLang="nl-BE" sz="2400" dirty="0"/>
              <a:t>2 December 2024</a:t>
            </a:r>
            <a:endParaRPr lang="en-US" altLang="nl-BE" sz="2400" dirty="0"/>
          </a:p>
        </p:txBody>
      </p:sp>
      <p:pic>
        <p:nvPicPr>
          <p:cNvPr id="2" name="Picture 1" descr="A tower in the distance&#10;&#10;Description automatically generated">
            <a:extLst>
              <a:ext uri="{FF2B5EF4-FFF2-40B4-BE49-F238E27FC236}">
                <a16:creationId xmlns:a16="http://schemas.microsoft.com/office/drawing/2014/main" id="{458CB210-7610-8919-5264-19BB86C85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ower in the distance&#10;&#10;Description automatically generated">
            <a:extLst>
              <a:ext uri="{FF2B5EF4-FFF2-40B4-BE49-F238E27FC236}">
                <a16:creationId xmlns:a16="http://schemas.microsoft.com/office/drawing/2014/main" id="{119558F2-2083-A11C-6861-7F1F3820E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F780E72-E3C5-BEBE-0548-6BAEB0FFF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2694"/>
            <a:ext cx="6336804" cy="51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8889"/>
      </p:ext>
    </p:extLst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ower in the distance&#10;&#10;Description automatically generated">
            <a:extLst>
              <a:ext uri="{FF2B5EF4-FFF2-40B4-BE49-F238E27FC236}">
                <a16:creationId xmlns:a16="http://schemas.microsoft.com/office/drawing/2014/main" id="{4761426B-9BB1-FA23-395C-B1462A772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33F4DAFF-5581-5D6D-7D3E-A7AC9A795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55" y="1407504"/>
            <a:ext cx="9159833" cy="4764696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ower in the distance&#10;&#10;Description automatically generated">
            <a:extLst>
              <a:ext uri="{FF2B5EF4-FFF2-40B4-BE49-F238E27FC236}">
                <a16:creationId xmlns:a16="http://schemas.microsoft.com/office/drawing/2014/main" id="{613CC3F8-47B9-F1F0-9FF0-8F50AD512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0436DF6-72CA-F13B-C46E-F4D6829F0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49920"/>
            <a:ext cx="6029793" cy="5508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10CB29-F8CB-C502-2082-371E6E1E2F27}"/>
              </a:ext>
            </a:extLst>
          </p:cNvPr>
          <p:cNvSpPr txBox="1"/>
          <p:nvPr/>
        </p:nvSpPr>
        <p:spPr>
          <a:xfrm>
            <a:off x="134169" y="2551837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FF0000"/>
                </a:solidFill>
              </a:rPr>
              <a:t>If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accepted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for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Lecture</a:t>
            </a:r>
            <a:r>
              <a:rPr lang="nl-NL" b="1" dirty="0">
                <a:solidFill>
                  <a:srgbClr val="FF0000"/>
                </a:solidFill>
              </a:rPr>
              <a:t> or </a:t>
            </a:r>
            <a:r>
              <a:rPr lang="nl-NL" b="1" dirty="0" err="1">
                <a:solidFill>
                  <a:srgbClr val="FF0000"/>
                </a:solidFill>
              </a:rPr>
              <a:t>Dialoge</a:t>
            </a:r>
            <a:r>
              <a:rPr lang="nl-NL" b="1" dirty="0">
                <a:solidFill>
                  <a:srgbClr val="FF0000"/>
                </a:solidFill>
              </a:rPr>
              <a:t> (reserve </a:t>
            </a:r>
            <a:r>
              <a:rPr lang="nl-NL" b="1" dirty="0" err="1">
                <a:solidFill>
                  <a:srgbClr val="FF0000"/>
                </a:solidFill>
              </a:rPr>
              <a:t>Lecture</a:t>
            </a:r>
            <a:r>
              <a:rPr lang="nl-NL" b="1" dirty="0">
                <a:solidFill>
                  <a:srgbClr val="FF0000"/>
                </a:solidFill>
              </a:rPr>
              <a:t>)</a:t>
            </a:r>
            <a:r>
              <a:rPr lang="nl-NL" dirty="0">
                <a:solidFill>
                  <a:srgbClr val="FF0000"/>
                </a:solidFill>
              </a:rPr>
              <a:t>, complete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Lecture</a:t>
            </a:r>
            <a:r>
              <a:rPr lang="nl-NL" dirty="0">
                <a:solidFill>
                  <a:srgbClr val="FF0000"/>
                </a:solidFill>
              </a:rPr>
              <a:t> 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 err="1">
                <a:solidFill>
                  <a:srgbClr val="FF0000"/>
                </a:solidFill>
              </a:rPr>
              <a:t>Sessions</a:t>
            </a:r>
            <a:endParaRPr lang="nl-NL" dirty="0">
              <a:solidFill>
                <a:srgbClr val="FF0000"/>
              </a:solidFill>
            </a:endParaRPr>
          </a:p>
          <a:p>
            <a:endParaRPr lang="en-BE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A5274C0-ACE6-A8E5-E6A7-B0425BE9F644}"/>
              </a:ext>
            </a:extLst>
          </p:cNvPr>
          <p:cNvSpPr/>
          <p:nvPr/>
        </p:nvSpPr>
        <p:spPr>
          <a:xfrm rot="2029077">
            <a:off x="1752600" y="4103960"/>
            <a:ext cx="1048569" cy="468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57174711"/>
      </p:ext>
    </p:extLst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395EABA5-15C0-E9D6-54AD-EBC3C8752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87" y="0"/>
            <a:ext cx="706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02300"/>
      </p:ext>
    </p:extLst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6088091-38A5-3E8E-A7A6-E75CDD2A5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91" y="1772286"/>
            <a:ext cx="8266667" cy="5085714"/>
          </a:xfrm>
          <a:prstGeom prst="rect">
            <a:avLst/>
          </a:prstGeom>
        </p:spPr>
      </p:pic>
      <p:sp>
        <p:nvSpPr>
          <p:cNvPr id="20" name="AutoShape 8"/>
          <p:cNvSpPr>
            <a:spLocks noChangeArrowheads="1"/>
          </p:cNvSpPr>
          <p:nvPr/>
        </p:nvSpPr>
        <p:spPr bwMode="auto">
          <a:xfrm rot="10800000">
            <a:off x="7116941" y="3015262"/>
            <a:ext cx="1905000" cy="231670"/>
          </a:xfrm>
          <a:prstGeom prst="rightArrow">
            <a:avLst>
              <a:gd name="adj1" fmla="val 50000"/>
              <a:gd name="adj2" fmla="val 2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 rot="10800000">
            <a:off x="7116941" y="3258098"/>
            <a:ext cx="1905000" cy="231670"/>
          </a:xfrm>
          <a:prstGeom prst="rightArrow">
            <a:avLst>
              <a:gd name="adj1" fmla="val 50000"/>
              <a:gd name="adj2" fmla="val 2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 rot="19830687">
            <a:off x="5158961" y="5121978"/>
            <a:ext cx="1905000" cy="231670"/>
          </a:xfrm>
          <a:prstGeom prst="rightArrow">
            <a:avLst>
              <a:gd name="adj1" fmla="val 50000"/>
              <a:gd name="adj2" fmla="val 2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D8DF770-EEE0-4CD9-A694-DCFA021D7C9E}"/>
              </a:ext>
            </a:extLst>
          </p:cNvPr>
          <p:cNvSpPr txBox="1"/>
          <p:nvPr/>
        </p:nvSpPr>
        <p:spPr>
          <a:xfrm>
            <a:off x="2225369" y="2499557"/>
            <a:ext cx="155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Topic 1 – DS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6943502-D673-4E8E-9190-1C5C39DCB353}"/>
              </a:ext>
            </a:extLst>
          </p:cNvPr>
          <p:cNvSpPr txBox="1"/>
          <p:nvPr/>
        </p:nvSpPr>
        <p:spPr>
          <a:xfrm>
            <a:off x="4640564" y="2462264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>
                <a:solidFill>
                  <a:srgbClr val="FF0000"/>
                </a:solidFill>
              </a:rPr>
              <a:t>Passive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b="1" dirty="0" err="1">
                <a:solidFill>
                  <a:srgbClr val="FF0000"/>
                </a:solidFill>
              </a:rPr>
              <a:t>Components</a:t>
            </a:r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381CE1B0-A2F6-E62E-E598-9F3A92126A1D}"/>
              </a:ext>
            </a:extLst>
          </p:cNvPr>
          <p:cNvSpPr>
            <a:spLocks noChangeArrowheads="1"/>
          </p:cNvSpPr>
          <p:nvPr/>
        </p:nvSpPr>
        <p:spPr bwMode="auto">
          <a:xfrm rot="19830687">
            <a:off x="5125118" y="6015074"/>
            <a:ext cx="1905000" cy="231670"/>
          </a:xfrm>
          <a:prstGeom prst="rightArrow">
            <a:avLst>
              <a:gd name="adj1" fmla="val 50000"/>
              <a:gd name="adj2" fmla="val 2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rot="8572776">
            <a:off x="5966130" y="1773929"/>
            <a:ext cx="1905000" cy="231670"/>
          </a:xfrm>
          <a:prstGeom prst="rightArrow">
            <a:avLst>
              <a:gd name="adj1" fmla="val 50000"/>
              <a:gd name="adj2" fmla="val 2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8572776">
            <a:off x="3422384" y="1848144"/>
            <a:ext cx="1905000" cy="231670"/>
          </a:xfrm>
          <a:prstGeom prst="rightArrow">
            <a:avLst>
              <a:gd name="adj1" fmla="val 50000"/>
              <a:gd name="adj2" fmla="val 2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" name="Picture 1" descr="A tower in the distance&#10;&#10;Description automatically generated">
            <a:extLst>
              <a:ext uri="{FF2B5EF4-FFF2-40B4-BE49-F238E27FC236}">
                <a16:creationId xmlns:a16="http://schemas.microsoft.com/office/drawing/2014/main" id="{9EC1BD45-BFE4-ADE5-6543-048399A85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2118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" grpId="0"/>
      <p:bldP spid="11" grpId="0"/>
      <p:bldP spid="8" grpId="0" animBg="1"/>
      <p:bldP spid="1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33AA2F5-FA2E-3B8A-AB67-3F27817F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91" y="1772286"/>
            <a:ext cx="8266667" cy="5085714"/>
          </a:xfrm>
          <a:prstGeom prst="rect">
            <a:avLst/>
          </a:prstGeom>
        </p:spPr>
      </p:pic>
      <p:sp>
        <p:nvSpPr>
          <p:cNvPr id="23" name="AutoShape 8"/>
          <p:cNvSpPr>
            <a:spLocks noChangeArrowheads="1"/>
          </p:cNvSpPr>
          <p:nvPr/>
        </p:nvSpPr>
        <p:spPr bwMode="auto">
          <a:xfrm rot="6577032">
            <a:off x="7513580" y="3643517"/>
            <a:ext cx="1905000" cy="231670"/>
          </a:xfrm>
          <a:prstGeom prst="rightArrow">
            <a:avLst>
              <a:gd name="adj1" fmla="val 50000"/>
              <a:gd name="adj2" fmla="val 2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 rot="10800000">
            <a:off x="6989979" y="6142702"/>
            <a:ext cx="1905000" cy="231670"/>
          </a:xfrm>
          <a:prstGeom prst="rightArrow">
            <a:avLst>
              <a:gd name="adj1" fmla="val 50000"/>
              <a:gd name="adj2" fmla="val 2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10800000">
            <a:off x="6989979" y="5184329"/>
            <a:ext cx="1905000" cy="231670"/>
          </a:xfrm>
          <a:prstGeom prst="rightArrow">
            <a:avLst>
              <a:gd name="adj1" fmla="val 50000"/>
              <a:gd name="adj2" fmla="val 2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A48FDE-9BE9-400E-A5E2-D2B275703846}"/>
              </a:ext>
            </a:extLst>
          </p:cNvPr>
          <p:cNvSpPr/>
          <p:nvPr/>
        </p:nvSpPr>
        <p:spPr>
          <a:xfrm rot="16200000">
            <a:off x="3391835" y="-661176"/>
            <a:ext cx="2168371" cy="89520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650AA885-B6FB-ABA8-DD4D-926374E5C3C4}"/>
              </a:ext>
            </a:extLst>
          </p:cNvPr>
          <p:cNvSpPr>
            <a:spLocks noChangeArrowheads="1"/>
          </p:cNvSpPr>
          <p:nvPr/>
        </p:nvSpPr>
        <p:spPr bwMode="auto">
          <a:xfrm rot="6577032">
            <a:off x="7667053" y="4573795"/>
            <a:ext cx="1905000" cy="231670"/>
          </a:xfrm>
          <a:prstGeom prst="rightArrow">
            <a:avLst>
              <a:gd name="adj1" fmla="val 50000"/>
              <a:gd name="adj2" fmla="val 2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3" name="Picture 2" descr="A tower in the distance&#10;&#10;Description automatically generated">
            <a:extLst>
              <a:ext uri="{FF2B5EF4-FFF2-40B4-BE49-F238E27FC236}">
                <a16:creationId xmlns:a16="http://schemas.microsoft.com/office/drawing/2014/main" id="{0813740A-62C3-1CD1-3946-C1E353939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9223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3" grpId="0" animBg="1"/>
      <p:bldP spid="15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B29E5EF-9DD9-CFD8-B3D4-27867F07C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19" y="4906696"/>
            <a:ext cx="8352381" cy="91428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1FF2636-A994-9B94-E978-661815CA0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67" y="2357133"/>
            <a:ext cx="8295238" cy="93333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3525" y="2044227"/>
            <a:ext cx="8610600" cy="15591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EE88CC2C-598C-49B1-9F93-F9CAB33CFA5E}"/>
              </a:ext>
            </a:extLst>
          </p:cNvPr>
          <p:cNvSpPr/>
          <p:nvPr/>
        </p:nvSpPr>
        <p:spPr>
          <a:xfrm>
            <a:off x="358500" y="4488061"/>
            <a:ext cx="8610600" cy="15591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98715B0-F7FA-4F68-84EF-B355C62E94D2}"/>
              </a:ext>
            </a:extLst>
          </p:cNvPr>
          <p:cNvSpPr txBox="1"/>
          <p:nvPr/>
        </p:nvSpPr>
        <p:spPr>
          <a:xfrm>
            <a:off x="350362" y="1449458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u="sng" dirty="0" err="1"/>
              <a:t>Comments</a:t>
            </a:r>
            <a:r>
              <a:rPr lang="nl-NL" b="1" u="sng" dirty="0"/>
              <a:t> </a:t>
            </a:r>
            <a:r>
              <a:rPr lang="nl-NL" b="1" u="sng" dirty="0" err="1"/>
              <a:t>to</a:t>
            </a:r>
            <a:r>
              <a:rPr lang="nl-NL" b="1" u="sng" dirty="0"/>
              <a:t> </a:t>
            </a:r>
            <a:r>
              <a:rPr lang="nl-NL" b="1" u="sng" dirty="0" err="1"/>
              <a:t>the</a:t>
            </a:r>
            <a:r>
              <a:rPr lang="nl-NL" b="1" u="sng" dirty="0"/>
              <a:t> </a:t>
            </a:r>
            <a:r>
              <a:rPr lang="nl-NL" b="1" u="sng" dirty="0" err="1"/>
              <a:t>author</a:t>
            </a:r>
            <a:r>
              <a:rPr lang="nl-NL" b="1" u="sng" dirty="0"/>
              <a:t>: </a:t>
            </a:r>
            <a:endParaRPr lang="nl-BE" b="1" u="sng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0C9E86D-D145-4ED4-A015-3CCFD6E97C51}"/>
              </a:ext>
            </a:extLst>
          </p:cNvPr>
          <p:cNvSpPr txBox="1"/>
          <p:nvPr/>
        </p:nvSpPr>
        <p:spPr>
          <a:xfrm>
            <a:off x="434158" y="4029320"/>
            <a:ext cx="425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u="sng" dirty="0" err="1"/>
              <a:t>Comments</a:t>
            </a:r>
            <a:r>
              <a:rPr lang="nl-NL" b="1" u="sng" dirty="0"/>
              <a:t> </a:t>
            </a:r>
            <a:r>
              <a:rPr lang="nl-NL" b="1" u="sng" dirty="0" err="1"/>
              <a:t>to</a:t>
            </a:r>
            <a:r>
              <a:rPr lang="nl-NL" b="1" u="sng" dirty="0"/>
              <a:t> </a:t>
            </a:r>
            <a:r>
              <a:rPr lang="nl-NL" b="1" u="sng" dirty="0" err="1"/>
              <a:t>the</a:t>
            </a:r>
            <a:r>
              <a:rPr lang="nl-NL" b="1" u="sng" dirty="0"/>
              <a:t> Topic </a:t>
            </a:r>
            <a:r>
              <a:rPr lang="nl-NL" b="1" u="sng" dirty="0" err="1"/>
              <a:t>Coordinator</a:t>
            </a:r>
            <a:r>
              <a:rPr lang="nl-NL" b="1" u="sng" dirty="0"/>
              <a:t>: </a:t>
            </a:r>
            <a:endParaRPr lang="nl-BE" b="1" u="sng" dirty="0"/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2019CC51-487D-AD8A-66B1-1E91C3F5DC7B}"/>
              </a:ext>
            </a:extLst>
          </p:cNvPr>
          <p:cNvSpPr>
            <a:spLocks noChangeArrowheads="1"/>
          </p:cNvSpPr>
          <p:nvPr/>
        </p:nvSpPr>
        <p:spPr bwMode="auto">
          <a:xfrm rot="12585646">
            <a:off x="6789868" y="3620150"/>
            <a:ext cx="1905000" cy="231670"/>
          </a:xfrm>
          <a:prstGeom prst="rightArrow">
            <a:avLst>
              <a:gd name="adj1" fmla="val 50000"/>
              <a:gd name="adj2" fmla="val 2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E4219F3A-F6A8-B203-CA71-6FC5F7CDD1AD}"/>
              </a:ext>
            </a:extLst>
          </p:cNvPr>
          <p:cNvSpPr>
            <a:spLocks noChangeArrowheads="1"/>
          </p:cNvSpPr>
          <p:nvPr/>
        </p:nvSpPr>
        <p:spPr bwMode="auto">
          <a:xfrm rot="12585646">
            <a:off x="6839363" y="6123781"/>
            <a:ext cx="1905000" cy="231670"/>
          </a:xfrm>
          <a:prstGeom prst="rightArrow">
            <a:avLst>
              <a:gd name="adj1" fmla="val 50000"/>
              <a:gd name="adj2" fmla="val 2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" name="Picture 1" descr="A tower in the distance&#10;&#10;Description automatically generated">
            <a:extLst>
              <a:ext uri="{FF2B5EF4-FFF2-40B4-BE49-F238E27FC236}">
                <a16:creationId xmlns:a16="http://schemas.microsoft.com/office/drawing/2014/main" id="{86E45FE7-9CC0-8DCB-3557-A5CBB19B1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7184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B54723-FA35-6069-9B6D-883D092B8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20" y="1744002"/>
            <a:ext cx="8295238" cy="5104762"/>
          </a:xfrm>
          <a:prstGeom prst="rect">
            <a:avLst/>
          </a:prstGeom>
        </p:spPr>
      </p:pic>
      <p:sp>
        <p:nvSpPr>
          <p:cNvPr id="14" name="AutoShape 8">
            <a:extLst>
              <a:ext uri="{FF2B5EF4-FFF2-40B4-BE49-F238E27FC236}">
                <a16:creationId xmlns:a16="http://schemas.microsoft.com/office/drawing/2014/main" id="{A4A3288B-7569-C2E6-4332-019DD53AF6A9}"/>
              </a:ext>
            </a:extLst>
          </p:cNvPr>
          <p:cNvSpPr>
            <a:spLocks noChangeArrowheads="1"/>
          </p:cNvSpPr>
          <p:nvPr/>
        </p:nvSpPr>
        <p:spPr bwMode="auto">
          <a:xfrm rot="8572776">
            <a:off x="5896700" y="5809155"/>
            <a:ext cx="1905000" cy="231670"/>
          </a:xfrm>
          <a:prstGeom prst="rightArrow">
            <a:avLst>
              <a:gd name="adj1" fmla="val 50000"/>
              <a:gd name="adj2" fmla="val 2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2" name="Picture 1" descr="A tower in the distance&#10;&#10;Description automatically generated">
            <a:extLst>
              <a:ext uri="{FF2B5EF4-FFF2-40B4-BE49-F238E27FC236}">
                <a16:creationId xmlns:a16="http://schemas.microsoft.com/office/drawing/2014/main" id="{27007638-6FC8-7CFC-B610-FA208E08F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6347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EC517DC-0F51-A1A5-D769-302CEC210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332"/>
            <a:ext cx="9144000" cy="4752907"/>
          </a:xfrm>
          <a:prstGeom prst="rect">
            <a:avLst/>
          </a:prstGeom>
        </p:spPr>
      </p:pic>
      <p:sp>
        <p:nvSpPr>
          <p:cNvPr id="27654" name="AutoShape 6"/>
          <p:cNvSpPr>
            <a:spLocks noChangeArrowheads="1"/>
          </p:cNvSpPr>
          <p:nvPr/>
        </p:nvSpPr>
        <p:spPr bwMode="auto">
          <a:xfrm rot="14040927">
            <a:off x="-118628" y="5299159"/>
            <a:ext cx="2590800" cy="144463"/>
          </a:xfrm>
          <a:prstGeom prst="rightArrow">
            <a:avLst>
              <a:gd name="adj1" fmla="val 50000"/>
              <a:gd name="adj2" fmla="val 4483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18325693">
            <a:off x="5076977" y="5276223"/>
            <a:ext cx="2590800" cy="144463"/>
          </a:xfrm>
          <a:prstGeom prst="rightArrow">
            <a:avLst>
              <a:gd name="adj1" fmla="val 50000"/>
              <a:gd name="adj2" fmla="val 4483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rot="18325693">
            <a:off x="6091517" y="5276223"/>
            <a:ext cx="2590800" cy="144463"/>
          </a:xfrm>
          <a:prstGeom prst="rightArrow">
            <a:avLst>
              <a:gd name="adj1" fmla="val 50000"/>
              <a:gd name="adj2" fmla="val 4483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18325693">
            <a:off x="6885131" y="5292386"/>
            <a:ext cx="2590800" cy="144463"/>
          </a:xfrm>
          <a:prstGeom prst="rightArrow">
            <a:avLst>
              <a:gd name="adj1" fmla="val 50000"/>
              <a:gd name="adj2" fmla="val 4483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4" name="Picture 3" descr="A tower in the distance&#10;&#10;Description automatically generated">
            <a:extLst>
              <a:ext uri="{FF2B5EF4-FFF2-40B4-BE49-F238E27FC236}">
                <a16:creationId xmlns:a16="http://schemas.microsoft.com/office/drawing/2014/main" id="{19BF02EC-41F9-BC68-6236-764424E5C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A66150E-FD4B-0744-B415-C38FC3246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" y="1600200"/>
            <a:ext cx="9144000" cy="4752907"/>
          </a:xfrm>
          <a:prstGeom prst="rect">
            <a:avLst/>
          </a:prstGeom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6A69CE05-C2D9-9501-DE09-80058C94DF5B}"/>
              </a:ext>
            </a:extLst>
          </p:cNvPr>
          <p:cNvSpPr>
            <a:spLocks noChangeArrowheads="1"/>
          </p:cNvSpPr>
          <p:nvPr/>
        </p:nvSpPr>
        <p:spPr bwMode="auto">
          <a:xfrm rot="12389706">
            <a:off x="2715571" y="6785768"/>
            <a:ext cx="2590800" cy="144463"/>
          </a:xfrm>
          <a:prstGeom prst="rightArrow">
            <a:avLst>
              <a:gd name="adj1" fmla="val 50000"/>
              <a:gd name="adj2" fmla="val 4483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4" name="Picture 3" descr="A tower in the distance&#10;&#10;Description automatically generated">
            <a:extLst>
              <a:ext uri="{FF2B5EF4-FFF2-40B4-BE49-F238E27FC236}">
                <a16:creationId xmlns:a16="http://schemas.microsoft.com/office/drawing/2014/main" id="{1AA59885-111C-2055-F66D-1B46D0EC1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8651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5E435B6B-F751-49FD-A057-CAAEC20F6D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pPr algn="r" eaLnBrk="1" hangingPunct="1"/>
            <a:r>
              <a:rPr lang="nl-BE" altLang="nl-BE" sz="2800" b="1" dirty="0">
                <a:solidFill>
                  <a:schemeClr val="bg1"/>
                </a:solidFill>
              </a:rPr>
              <a:t>Step 1: </a:t>
            </a:r>
            <a:br>
              <a:rPr lang="nl-BE" altLang="nl-BE" sz="2800" b="1" dirty="0">
                <a:solidFill>
                  <a:schemeClr val="bg1"/>
                </a:solidFill>
              </a:rPr>
            </a:br>
            <a:r>
              <a:rPr lang="nl-BE" altLang="nl-BE" sz="2800" b="1" dirty="0">
                <a:solidFill>
                  <a:schemeClr val="bg1"/>
                </a:solidFill>
              </a:rPr>
              <a:t>Enter the host</a:t>
            </a:r>
            <a:endParaRPr lang="en-US" altLang="nl-BE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A tower in the distance&#10;&#10;Description automatically generated">
            <a:extLst>
              <a:ext uri="{FF2B5EF4-FFF2-40B4-BE49-F238E27FC236}">
                <a16:creationId xmlns:a16="http://schemas.microsoft.com/office/drawing/2014/main" id="{DA67BA55-8B5F-8BA9-41A0-BDEDF2465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B50E35B-5F74-1C2F-746E-4CF00078C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9" y="1752600"/>
            <a:ext cx="9062913" cy="45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98688"/>
      </p:ext>
    </p:extLst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CF16271-3636-7A8D-C327-EAC116E49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864"/>
            <a:ext cx="9144000" cy="4061336"/>
          </a:xfrm>
          <a:prstGeom prst="rect">
            <a:avLst/>
          </a:prstGeom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 rot="18325693">
            <a:off x="200178" y="3502506"/>
            <a:ext cx="2590800" cy="144463"/>
          </a:xfrm>
          <a:prstGeom prst="rightArrow">
            <a:avLst>
              <a:gd name="adj1" fmla="val 50000"/>
              <a:gd name="adj2" fmla="val 4483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18325693">
            <a:off x="3619500" y="3486342"/>
            <a:ext cx="2590800" cy="144463"/>
          </a:xfrm>
          <a:prstGeom prst="rightArrow">
            <a:avLst>
              <a:gd name="adj1" fmla="val 50000"/>
              <a:gd name="adj2" fmla="val 4483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B5E061D9-62C6-07E4-3508-E4F410D5DA53}"/>
              </a:ext>
            </a:extLst>
          </p:cNvPr>
          <p:cNvSpPr>
            <a:spLocks noChangeArrowheads="1"/>
          </p:cNvSpPr>
          <p:nvPr/>
        </p:nvSpPr>
        <p:spPr bwMode="auto">
          <a:xfrm rot="18325693">
            <a:off x="6229043" y="3502505"/>
            <a:ext cx="2590800" cy="144463"/>
          </a:xfrm>
          <a:prstGeom prst="rightArrow">
            <a:avLst>
              <a:gd name="adj1" fmla="val 50000"/>
              <a:gd name="adj2" fmla="val 4483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776D8459-F634-9C23-E7E3-2F806BD770F5}"/>
              </a:ext>
            </a:extLst>
          </p:cNvPr>
          <p:cNvSpPr>
            <a:spLocks noChangeArrowheads="1"/>
          </p:cNvSpPr>
          <p:nvPr/>
        </p:nvSpPr>
        <p:spPr bwMode="auto">
          <a:xfrm rot="18325693">
            <a:off x="6829578" y="3486342"/>
            <a:ext cx="2590800" cy="144463"/>
          </a:xfrm>
          <a:prstGeom prst="rightArrow">
            <a:avLst>
              <a:gd name="adj1" fmla="val 50000"/>
              <a:gd name="adj2" fmla="val 4483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/>
          </a:p>
        </p:txBody>
      </p:sp>
      <p:pic>
        <p:nvPicPr>
          <p:cNvPr id="4" name="Picture 3" descr="A tower in the distance&#10;&#10;Description automatically generated">
            <a:extLst>
              <a:ext uri="{FF2B5EF4-FFF2-40B4-BE49-F238E27FC236}">
                <a16:creationId xmlns:a16="http://schemas.microsoft.com/office/drawing/2014/main" id="{3BE5ADCE-8470-AAB3-F455-E058C7045E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2578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6774D78-93C9-C277-F483-D3870C44C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5359"/>
            <a:ext cx="9250470" cy="5122641"/>
          </a:xfrm>
          <a:prstGeom prst="rect">
            <a:avLst/>
          </a:prstGeom>
        </p:spPr>
      </p:pic>
      <p:pic>
        <p:nvPicPr>
          <p:cNvPr id="7" name="Picture 6" descr="A tower in the distance&#10;&#10;Description automatically generated">
            <a:extLst>
              <a:ext uri="{FF2B5EF4-FFF2-40B4-BE49-F238E27FC236}">
                <a16:creationId xmlns:a16="http://schemas.microsoft.com/office/drawing/2014/main" id="{68814F9E-CBD7-B74A-BDCD-CCF7348B4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533400"/>
          </a:xfrm>
        </p:spPr>
        <p:txBody>
          <a:bodyPr/>
          <a:lstStyle/>
          <a:p>
            <a:pPr eaLnBrk="1" hangingPunct="1"/>
            <a:r>
              <a:rPr lang="nl-BE" altLang="nl-BE" sz="4000" b="1" dirty="0" err="1"/>
              <a:t>Questions</a:t>
            </a:r>
            <a:r>
              <a:rPr lang="nl-BE" altLang="nl-BE" sz="4000" b="1" dirty="0"/>
              <a:t>?</a:t>
            </a:r>
            <a:endParaRPr lang="en-US" altLang="nl-BE" sz="4000" b="1" dirty="0"/>
          </a:p>
        </p:txBody>
      </p:sp>
      <p:pic>
        <p:nvPicPr>
          <p:cNvPr id="3" name="Picture 2" descr="A tower in the distance&#10;&#10;Description automatically generated">
            <a:extLst>
              <a:ext uri="{FF2B5EF4-FFF2-40B4-BE49-F238E27FC236}">
                <a16:creationId xmlns:a16="http://schemas.microsoft.com/office/drawing/2014/main" id="{6E27F8E8-E231-21D6-139E-7DB1F8343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62137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371" y="2604537"/>
            <a:ext cx="7772400" cy="533400"/>
          </a:xfrm>
        </p:spPr>
        <p:txBody>
          <a:bodyPr/>
          <a:lstStyle/>
          <a:p>
            <a:pPr eaLnBrk="1" hangingPunct="1"/>
            <a:r>
              <a:rPr lang="nl-BE" altLang="nl-BE" sz="4000" b="1" dirty="0" err="1"/>
              <a:t>Thank</a:t>
            </a:r>
            <a:r>
              <a:rPr lang="nl-BE" altLang="nl-BE" sz="4000" b="1" dirty="0"/>
              <a:t> </a:t>
            </a:r>
            <a:r>
              <a:rPr lang="nl-BE" altLang="nl-BE" sz="4000" b="1" dirty="0" err="1"/>
              <a:t>You</a:t>
            </a:r>
            <a:r>
              <a:rPr lang="nl-BE" altLang="nl-BE" sz="4000" b="1" dirty="0"/>
              <a:t> !</a:t>
            </a:r>
            <a:endParaRPr lang="en-US" altLang="nl-BE" sz="4000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C4908A0-88E5-6BE3-4F11-4D6C320F2722}"/>
              </a:ext>
            </a:extLst>
          </p:cNvPr>
          <p:cNvSpPr txBox="1"/>
          <p:nvPr/>
        </p:nvSpPr>
        <p:spPr>
          <a:xfrm rot="21093853">
            <a:off x="182395" y="4355154"/>
            <a:ext cx="877035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Enjoy the Paper Selection Meeting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&amp; See you at the EPE’25 conference in Paris</a:t>
            </a:r>
            <a:endParaRPr lang="en-BE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tower in the distance&#10;&#10;Description automatically generated">
            <a:extLst>
              <a:ext uri="{FF2B5EF4-FFF2-40B4-BE49-F238E27FC236}">
                <a16:creationId xmlns:a16="http://schemas.microsoft.com/office/drawing/2014/main" id="{67EF1EBB-231D-BFBF-96C7-9FD2C2502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8247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700" y="293365"/>
            <a:ext cx="9150350" cy="609600"/>
          </a:xfrm>
        </p:spPr>
        <p:txBody>
          <a:bodyPr/>
          <a:lstStyle/>
          <a:p>
            <a:pPr algn="r" eaLnBrk="1" hangingPunct="1"/>
            <a:r>
              <a:rPr lang="nl-BE" altLang="nl-BE" sz="2800" b="1" dirty="0">
                <a:solidFill>
                  <a:schemeClr val="bg1"/>
                </a:solidFill>
              </a:rPr>
              <a:t>Step 2: </a:t>
            </a:r>
            <a:br>
              <a:rPr lang="nl-BE" altLang="nl-BE" sz="2800" b="1" dirty="0">
                <a:solidFill>
                  <a:schemeClr val="bg1"/>
                </a:solidFill>
              </a:rPr>
            </a:br>
            <a:r>
              <a:rPr lang="nl-BE" altLang="nl-BE" sz="2800" b="1" dirty="0">
                <a:solidFill>
                  <a:schemeClr val="bg1"/>
                </a:solidFill>
              </a:rPr>
              <a:t>Reviewing Proces</a:t>
            </a:r>
            <a:endParaRPr lang="en-US" altLang="nl-BE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A tower in the distance&#10;&#10;Description automatically generated">
            <a:extLst>
              <a:ext uri="{FF2B5EF4-FFF2-40B4-BE49-F238E27FC236}">
                <a16:creationId xmlns:a16="http://schemas.microsoft.com/office/drawing/2014/main" id="{053AF3A5-A868-EB89-28C1-EDD77800F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055E373-4B9E-FB59-DA1E-D94C28D47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" y="2021770"/>
            <a:ext cx="9063232" cy="3998030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ower in the distance&#10;&#10;Description automatically generated">
            <a:extLst>
              <a:ext uri="{FF2B5EF4-FFF2-40B4-BE49-F238E27FC236}">
                <a16:creationId xmlns:a16="http://schemas.microsoft.com/office/drawing/2014/main" id="{80C7DCFE-6163-88FC-0D8A-AF2D7B240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C0ADE2E-4E57-3AB3-5BF7-6AEB49464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" y="2286000"/>
            <a:ext cx="9109624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1126"/>
      </p:ext>
    </p:extLst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ower in the distance&#10;&#10;Description automatically generated">
            <a:extLst>
              <a:ext uri="{FF2B5EF4-FFF2-40B4-BE49-F238E27FC236}">
                <a16:creationId xmlns:a16="http://schemas.microsoft.com/office/drawing/2014/main" id="{81DCE4C7-60AF-0FDA-2A68-2461EE4D7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98C9507-67D4-3FA1-D752-7D0F9F7FE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86" y="2057400"/>
            <a:ext cx="9208371" cy="4218898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ower in the distance&#10;&#10;Description automatically generated">
            <a:extLst>
              <a:ext uri="{FF2B5EF4-FFF2-40B4-BE49-F238E27FC236}">
                <a16:creationId xmlns:a16="http://schemas.microsoft.com/office/drawing/2014/main" id="{6BE1986B-49FF-8D6F-0958-F72FD24FF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FD12702-CB67-25DC-823B-86C77A28F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" y="1905000"/>
            <a:ext cx="8981162" cy="4114800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4B8DFCD3-9D32-47F4-A316-5667B15C1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76200"/>
            <a:ext cx="9150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nl-BE" altLang="nl-BE" sz="2800" b="1" kern="0" dirty="0">
                <a:solidFill>
                  <a:schemeClr val="bg1"/>
                </a:solidFill>
              </a:rPr>
              <a:t>Step 5: </a:t>
            </a:r>
            <a:br>
              <a:rPr lang="nl-BE" altLang="nl-BE" sz="2800" b="1" kern="0" dirty="0">
                <a:solidFill>
                  <a:schemeClr val="bg1"/>
                </a:solidFill>
              </a:rPr>
            </a:br>
            <a:r>
              <a:rPr lang="nl-BE" altLang="nl-BE" sz="2800" b="1" kern="0" dirty="0">
                <a:solidFill>
                  <a:schemeClr val="bg1"/>
                </a:solidFill>
              </a:rPr>
              <a:t>Download Synopsis</a:t>
            </a:r>
            <a:endParaRPr lang="en-US" altLang="nl-BE" sz="2800" b="1" kern="0" dirty="0">
              <a:solidFill>
                <a:schemeClr val="bg1"/>
              </a:solidFill>
            </a:endParaRPr>
          </a:p>
        </p:txBody>
      </p:sp>
      <p:pic>
        <p:nvPicPr>
          <p:cNvPr id="2" name="Picture 1" descr="A tower in the distance&#10;&#10;Description automatically generated">
            <a:extLst>
              <a:ext uri="{FF2B5EF4-FFF2-40B4-BE49-F238E27FC236}">
                <a16:creationId xmlns:a16="http://schemas.microsoft.com/office/drawing/2014/main" id="{8893E1B8-C59E-BC6C-FBFB-B394D3B25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9978611-6A3E-DB31-F0D4-53CF8BA5F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1828800"/>
            <a:ext cx="9237836" cy="4676895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25C24A4B-77A8-4AFE-A30D-D71DDD7D7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76200"/>
            <a:ext cx="9150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nl-BE" altLang="nl-BE" sz="2800" b="1" kern="0" dirty="0">
                <a:solidFill>
                  <a:schemeClr val="bg1"/>
                </a:solidFill>
              </a:rPr>
              <a:t>Step 5: </a:t>
            </a:r>
            <a:br>
              <a:rPr lang="nl-BE" altLang="nl-BE" sz="2800" b="1" kern="0" dirty="0">
                <a:solidFill>
                  <a:schemeClr val="bg1"/>
                </a:solidFill>
              </a:rPr>
            </a:br>
            <a:r>
              <a:rPr lang="nl-BE" altLang="nl-BE" sz="2800" b="1" kern="0" dirty="0">
                <a:solidFill>
                  <a:schemeClr val="bg1"/>
                </a:solidFill>
              </a:rPr>
              <a:t>Download Synopsis</a:t>
            </a:r>
            <a:endParaRPr lang="en-US" altLang="nl-BE" sz="2800" b="1" kern="0" dirty="0">
              <a:solidFill>
                <a:schemeClr val="bg1"/>
              </a:solidFill>
            </a:endParaRPr>
          </a:p>
        </p:txBody>
      </p:sp>
      <p:pic>
        <p:nvPicPr>
          <p:cNvPr id="3" name="Picture 2" descr="A tower in the distance&#10;&#10;Description automatically generated">
            <a:extLst>
              <a:ext uri="{FF2B5EF4-FFF2-40B4-BE49-F238E27FC236}">
                <a16:creationId xmlns:a16="http://schemas.microsoft.com/office/drawing/2014/main" id="{433C3CEF-DAAE-4CA1-99F5-D7B29FBAB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pic>
        <p:nvPicPr>
          <p:cNvPr id="7" name="Picture 6" descr="A close-up of a paper&#10;&#10;Description automatically generated">
            <a:extLst>
              <a:ext uri="{FF2B5EF4-FFF2-40B4-BE49-F238E27FC236}">
                <a16:creationId xmlns:a16="http://schemas.microsoft.com/office/drawing/2014/main" id="{EC6695EF-DCC1-3EA4-7E8B-ECD2CE14F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6169"/>
            <a:ext cx="6694967" cy="518603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8A5A80E-11DB-4CA8-9FF3-0F97569E7AF4}"/>
              </a:ext>
            </a:extLst>
          </p:cNvPr>
          <p:cNvSpPr txBox="1"/>
          <p:nvPr/>
        </p:nvSpPr>
        <p:spPr>
          <a:xfrm rot="20722838">
            <a:off x="3319797" y="4523444"/>
            <a:ext cx="5578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FF0000"/>
                </a:solidFill>
              </a:rPr>
              <a:t>Read the </a:t>
            </a:r>
            <a:r>
              <a:rPr lang="nl-NL" sz="3200" b="1" dirty="0" err="1">
                <a:solidFill>
                  <a:srgbClr val="FF0000"/>
                </a:solidFill>
              </a:rPr>
              <a:t>provisional</a:t>
            </a:r>
            <a:r>
              <a:rPr lang="nl-NL" sz="3200" b="1" dirty="0">
                <a:solidFill>
                  <a:srgbClr val="FF0000"/>
                </a:solidFill>
              </a:rPr>
              <a:t> paper</a:t>
            </a:r>
            <a:endParaRPr lang="nl-BE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698376" y="1424316"/>
            <a:ext cx="8899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altLang="nl-BE" b="1" dirty="0" err="1">
                <a:solidFill>
                  <a:srgbClr val="FF0000"/>
                </a:solidFill>
              </a:rPr>
              <a:t>Scroll</a:t>
            </a:r>
            <a:r>
              <a:rPr lang="nl-BE" altLang="nl-BE" b="1" dirty="0">
                <a:solidFill>
                  <a:srgbClr val="FF0000"/>
                </a:solidFill>
              </a:rPr>
              <a:t> </a:t>
            </a:r>
            <a:br>
              <a:rPr lang="nl-BE" altLang="nl-BE" b="1" dirty="0">
                <a:solidFill>
                  <a:srgbClr val="FF0000"/>
                </a:solidFill>
              </a:rPr>
            </a:br>
            <a:r>
              <a:rPr lang="nl-BE" altLang="nl-BE" b="1" dirty="0">
                <a:solidFill>
                  <a:srgbClr val="FF0000"/>
                </a:solidFill>
              </a:rPr>
              <a:t>Down</a:t>
            </a:r>
            <a:endParaRPr lang="en-US" altLang="nl-BE" b="1" dirty="0">
              <a:solidFill>
                <a:srgbClr val="FF0000"/>
              </a:solidFill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 rot="5400000">
            <a:off x="6720750" y="3290455"/>
            <a:ext cx="2638874" cy="277091"/>
          </a:xfrm>
          <a:prstGeom prst="rightArrow">
            <a:avLst>
              <a:gd name="adj1" fmla="val 50000"/>
              <a:gd name="adj2" fmla="val 18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BE" altLang="nl-BE">
              <a:solidFill>
                <a:srgbClr val="FF0000"/>
              </a:solidFill>
            </a:endParaRPr>
          </a:p>
        </p:txBody>
      </p:sp>
      <p:pic>
        <p:nvPicPr>
          <p:cNvPr id="4" name="Picture 3" descr="A tower in the distance&#10;&#10;Description automatically generated">
            <a:extLst>
              <a:ext uri="{FF2B5EF4-FFF2-40B4-BE49-F238E27FC236}">
                <a16:creationId xmlns:a16="http://schemas.microsoft.com/office/drawing/2014/main" id="{06F8B289-DB82-F120-C65A-D07532013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3" y="-3544"/>
            <a:ext cx="8047077" cy="1449713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AA2407B-1ED8-97AC-6F52-6998A131F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66" y="1524000"/>
            <a:ext cx="6261610" cy="5138098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144</Words>
  <Application>Microsoft Macintosh PowerPoint</Application>
  <PresentationFormat>On-screen Show (4:3)</PresentationFormat>
  <Paragraphs>24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Default Design</vt:lpstr>
      <vt:lpstr>  EPE ‘25 conference 26th European Conference on Power Electronics and Applications  Paris, France, March 31st &gt; April 4th 2025</vt:lpstr>
      <vt:lpstr>Step 1:  Enter the host</vt:lpstr>
      <vt:lpstr>Step 2:  Reviewing Proces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Thank You !</vt:lpstr>
    </vt:vector>
  </TitlesOfParts>
  <Company>epe-kbve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EPE 2009 13th European Conference on Power Electronics and Applications  Barcelona, Spain, 8 – 10 September 2009</dc:title>
  <dc:creator>PhilHam</dc:creator>
  <cp:lastModifiedBy>Nancy Langsberg</cp:lastModifiedBy>
  <cp:revision>156</cp:revision>
  <dcterms:created xsi:type="dcterms:W3CDTF">2009-01-29T10:11:02Z</dcterms:created>
  <dcterms:modified xsi:type="dcterms:W3CDTF">2024-12-01T09:44:55Z</dcterms:modified>
</cp:coreProperties>
</file>