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6"/>
  </p:notesMasterIdLst>
  <p:sldIdLst>
    <p:sldId id="256" r:id="rId6"/>
    <p:sldId id="288" r:id="rId7"/>
    <p:sldId id="284" r:id="rId8"/>
    <p:sldId id="285" r:id="rId9"/>
    <p:sldId id="376" r:id="rId10"/>
    <p:sldId id="257" r:id="rId11"/>
    <p:sldId id="258" r:id="rId12"/>
    <p:sldId id="310" r:id="rId13"/>
    <p:sldId id="262" r:id="rId14"/>
    <p:sldId id="411" r:id="rId15"/>
    <p:sldId id="400" r:id="rId16"/>
    <p:sldId id="268" r:id="rId17"/>
    <p:sldId id="289" r:id="rId18"/>
    <p:sldId id="413" r:id="rId19"/>
    <p:sldId id="297" r:id="rId20"/>
    <p:sldId id="322" r:id="rId21"/>
    <p:sldId id="323" r:id="rId22"/>
    <p:sldId id="339" r:id="rId23"/>
    <p:sldId id="366" r:id="rId24"/>
    <p:sldId id="365" r:id="rId25"/>
    <p:sldId id="367" r:id="rId26"/>
    <p:sldId id="369" r:id="rId27"/>
    <p:sldId id="412" r:id="rId28"/>
    <p:sldId id="414" r:id="rId29"/>
    <p:sldId id="276" r:id="rId30"/>
    <p:sldId id="399" r:id="rId31"/>
    <p:sldId id="405" r:id="rId32"/>
    <p:sldId id="389" r:id="rId33"/>
    <p:sldId id="410" r:id="rId34"/>
    <p:sldId id="272" r:id="rId35"/>
  </p:sldIdLst>
  <p:sldSz cx="9144000" cy="6858000" type="screen4x3"/>
  <p:notesSz cx="6865938" cy="9998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HAMACHER" initials="PH" lastIdx="2" clrIdx="0">
    <p:extLst>
      <p:ext uri="{19B8F6BF-5375-455C-9EA6-DF929625EA0E}">
        <p15:presenceInfo xmlns:p15="http://schemas.microsoft.com/office/powerpoint/2012/main" userId="S::Philippe.Hamacher@vub.be::be915a13-7eb6-4e63-819b-e5e0992b28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96"/>
    <a:srgbClr val="0000FF"/>
    <a:srgbClr val="619A97"/>
    <a:srgbClr val="5DA19F"/>
    <a:srgbClr val="CD606E"/>
    <a:srgbClr val="363547"/>
    <a:srgbClr val="D06167"/>
    <a:srgbClr val="CB635B"/>
    <a:srgbClr val="D0646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9" autoAdjust="0"/>
    <p:restoredTop sz="94612"/>
  </p:normalViewPr>
  <p:slideViewPr>
    <p:cSldViewPr>
      <p:cViewPr varScale="1">
        <p:scale>
          <a:sx n="103" d="100"/>
          <a:sy n="103" d="100"/>
        </p:scale>
        <p:origin x="15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peassociation/Documents/EPE/conferenties/EPE%202025/reviewing/ISC-PSM/statistiek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peassociation/Documents/EPE/conferenties/EPE%202025/reviewing/ISC-PSM/statistiek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synopsis and presented papers since 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Number of synopsis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Lappeenranta 2014</c:v>
                </c:pt>
                <c:pt idx="1">
                  <c:v>Geneva 2015</c:v>
                </c:pt>
                <c:pt idx="2">
                  <c:v>Karlsruhe 2016</c:v>
                </c:pt>
                <c:pt idx="3">
                  <c:v>Warsaw 2017</c:v>
                </c:pt>
                <c:pt idx="4">
                  <c:v>Riga 2018</c:v>
                </c:pt>
                <c:pt idx="5">
                  <c:v>Genova 2019</c:v>
                </c:pt>
                <c:pt idx="6">
                  <c:v>Lyon 2020</c:v>
                </c:pt>
                <c:pt idx="7">
                  <c:v>Ghent 2021</c:v>
                </c:pt>
                <c:pt idx="8">
                  <c:v>Hannover 2022</c:v>
                </c:pt>
                <c:pt idx="9">
                  <c:v>Aalborg 2023</c:v>
                </c:pt>
                <c:pt idx="10">
                  <c:v>Paris 2025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560</c:v>
                </c:pt>
                <c:pt idx="1">
                  <c:v>806</c:v>
                </c:pt>
                <c:pt idx="2">
                  <c:v>656</c:v>
                </c:pt>
                <c:pt idx="3">
                  <c:v>701</c:v>
                </c:pt>
                <c:pt idx="4">
                  <c:v>490</c:v>
                </c:pt>
                <c:pt idx="5">
                  <c:v>644</c:v>
                </c:pt>
                <c:pt idx="6">
                  <c:v>629</c:v>
                </c:pt>
                <c:pt idx="7">
                  <c:v>449</c:v>
                </c:pt>
                <c:pt idx="8">
                  <c:v>546</c:v>
                </c:pt>
                <c:pt idx="9">
                  <c:v>567</c:v>
                </c:pt>
                <c:pt idx="10">
                  <c:v>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67-3948-8732-7936219B47F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Number of presented papers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Lappeenranta 2014</c:v>
                </c:pt>
                <c:pt idx="1">
                  <c:v>Geneva 2015</c:v>
                </c:pt>
                <c:pt idx="2">
                  <c:v>Karlsruhe 2016</c:v>
                </c:pt>
                <c:pt idx="3">
                  <c:v>Warsaw 2017</c:v>
                </c:pt>
                <c:pt idx="4">
                  <c:v>Riga 2018</c:v>
                </c:pt>
                <c:pt idx="5">
                  <c:v>Genova 2019</c:v>
                </c:pt>
                <c:pt idx="6">
                  <c:v>Lyon 2020</c:v>
                </c:pt>
                <c:pt idx="7">
                  <c:v>Ghent 2021</c:v>
                </c:pt>
                <c:pt idx="8">
                  <c:v>Hannover 2022</c:v>
                </c:pt>
                <c:pt idx="9">
                  <c:v>Aalborg 2023</c:v>
                </c:pt>
                <c:pt idx="10">
                  <c:v>Paris 2025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380</c:v>
                </c:pt>
                <c:pt idx="1">
                  <c:v>549</c:v>
                </c:pt>
                <c:pt idx="2">
                  <c:v>448</c:v>
                </c:pt>
                <c:pt idx="3">
                  <c:v>502</c:v>
                </c:pt>
                <c:pt idx="4">
                  <c:v>368</c:v>
                </c:pt>
                <c:pt idx="5">
                  <c:v>488</c:v>
                </c:pt>
                <c:pt idx="6">
                  <c:v>378</c:v>
                </c:pt>
                <c:pt idx="7">
                  <c:v>328</c:v>
                </c:pt>
                <c:pt idx="8">
                  <c:v>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67-3948-8732-7936219B4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0940384"/>
        <c:axId val="1340818320"/>
      </c:lineChart>
      <c:catAx>
        <c:axId val="13409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340818320"/>
        <c:crosses val="autoZero"/>
        <c:auto val="1"/>
        <c:lblAlgn val="ctr"/>
        <c:lblOffset val="100"/>
        <c:noMultiLvlLbl val="0"/>
      </c:catAx>
      <c:valAx>
        <c:axId val="134081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3409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i="0" dirty="0">
                <a:latin typeface="Calibri" panose="020F0502020204030204" pitchFamily="34" charset="0"/>
                <a:cs typeface="Calibri" panose="020F0502020204030204" pitchFamily="34" charset="0"/>
              </a:rPr>
              <a:t>Uploads in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[2]A!$B$1</c:f>
              <c:strCache>
                <c:ptCount val="1"/>
                <c:pt idx="0">
                  <c:v>NB Soumision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[2]A!$A$2:$A$52</c:f>
              <c:numCache>
                <c:formatCode>m/d/yy</c:formatCode>
                <c:ptCount val="51"/>
                <c:pt idx="0">
                  <c:v>45478</c:v>
                </c:pt>
                <c:pt idx="1">
                  <c:v>45480</c:v>
                </c:pt>
                <c:pt idx="2">
                  <c:v>45483</c:v>
                </c:pt>
                <c:pt idx="3">
                  <c:v>45495</c:v>
                </c:pt>
                <c:pt idx="4">
                  <c:v>45499</c:v>
                </c:pt>
                <c:pt idx="5">
                  <c:v>45501</c:v>
                </c:pt>
                <c:pt idx="6">
                  <c:v>45502</c:v>
                </c:pt>
                <c:pt idx="7">
                  <c:v>45504</c:v>
                </c:pt>
                <c:pt idx="8">
                  <c:v>45509</c:v>
                </c:pt>
                <c:pt idx="9">
                  <c:v>45510</c:v>
                </c:pt>
                <c:pt idx="10">
                  <c:v>45511</c:v>
                </c:pt>
                <c:pt idx="11">
                  <c:v>45512</c:v>
                </c:pt>
                <c:pt idx="12">
                  <c:v>45513</c:v>
                </c:pt>
                <c:pt idx="13">
                  <c:v>45514</c:v>
                </c:pt>
                <c:pt idx="14">
                  <c:v>45515</c:v>
                </c:pt>
                <c:pt idx="15">
                  <c:v>45516</c:v>
                </c:pt>
                <c:pt idx="16">
                  <c:v>45517</c:v>
                </c:pt>
                <c:pt idx="17">
                  <c:v>45518</c:v>
                </c:pt>
                <c:pt idx="18">
                  <c:v>45519</c:v>
                </c:pt>
                <c:pt idx="19">
                  <c:v>45520</c:v>
                </c:pt>
                <c:pt idx="20">
                  <c:v>45523</c:v>
                </c:pt>
                <c:pt idx="21">
                  <c:v>45527</c:v>
                </c:pt>
                <c:pt idx="22">
                  <c:v>45533</c:v>
                </c:pt>
                <c:pt idx="23">
                  <c:v>45539</c:v>
                </c:pt>
                <c:pt idx="24">
                  <c:v>45540</c:v>
                </c:pt>
                <c:pt idx="25">
                  <c:v>45541</c:v>
                </c:pt>
                <c:pt idx="26">
                  <c:v>45542</c:v>
                </c:pt>
                <c:pt idx="27">
                  <c:v>45544</c:v>
                </c:pt>
                <c:pt idx="28">
                  <c:v>45545</c:v>
                </c:pt>
                <c:pt idx="29">
                  <c:v>45546</c:v>
                </c:pt>
                <c:pt idx="30">
                  <c:v>45547</c:v>
                </c:pt>
                <c:pt idx="31">
                  <c:v>45548</c:v>
                </c:pt>
                <c:pt idx="32">
                  <c:v>45552</c:v>
                </c:pt>
                <c:pt idx="33">
                  <c:v>45553</c:v>
                </c:pt>
                <c:pt idx="34">
                  <c:v>45559</c:v>
                </c:pt>
                <c:pt idx="35">
                  <c:v>45562</c:v>
                </c:pt>
                <c:pt idx="36">
                  <c:v>45565</c:v>
                </c:pt>
                <c:pt idx="37">
                  <c:v>45566</c:v>
                </c:pt>
                <c:pt idx="38">
                  <c:v>45567</c:v>
                </c:pt>
                <c:pt idx="39">
                  <c:v>45568</c:v>
                </c:pt>
                <c:pt idx="40">
                  <c:v>45569</c:v>
                </c:pt>
                <c:pt idx="41">
                  <c:v>45570</c:v>
                </c:pt>
                <c:pt idx="42">
                  <c:v>45580</c:v>
                </c:pt>
                <c:pt idx="43">
                  <c:v>45581</c:v>
                </c:pt>
                <c:pt idx="44">
                  <c:v>45582</c:v>
                </c:pt>
                <c:pt idx="45">
                  <c:v>45587</c:v>
                </c:pt>
                <c:pt idx="46">
                  <c:v>45588</c:v>
                </c:pt>
                <c:pt idx="47">
                  <c:v>45604</c:v>
                </c:pt>
                <c:pt idx="48">
                  <c:v>45612</c:v>
                </c:pt>
                <c:pt idx="49">
                  <c:v>45614</c:v>
                </c:pt>
                <c:pt idx="50">
                  <c:v>45616</c:v>
                </c:pt>
              </c:numCache>
            </c:numRef>
          </c:cat>
          <c:val>
            <c:numRef>
              <c:f>[2]A!$B$2:$B$52</c:f>
              <c:numCache>
                <c:formatCode>General</c:formatCode>
                <c:ptCount val="5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1</c:v>
                </c:pt>
                <c:pt idx="15">
                  <c:v>5</c:v>
                </c:pt>
                <c:pt idx="16">
                  <c:v>4</c:v>
                </c:pt>
                <c:pt idx="17">
                  <c:v>19</c:v>
                </c:pt>
                <c:pt idx="18">
                  <c:v>29</c:v>
                </c:pt>
                <c:pt idx="19">
                  <c:v>5</c:v>
                </c:pt>
                <c:pt idx="20">
                  <c:v>3</c:v>
                </c:pt>
                <c:pt idx="21">
                  <c:v>2</c:v>
                </c:pt>
                <c:pt idx="22">
                  <c:v>4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3</c:v>
                </c:pt>
                <c:pt idx="29">
                  <c:v>20</c:v>
                </c:pt>
                <c:pt idx="30">
                  <c:v>63</c:v>
                </c:pt>
                <c:pt idx="31">
                  <c:v>12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1</c:v>
                </c:pt>
                <c:pt idx="36">
                  <c:v>2</c:v>
                </c:pt>
                <c:pt idx="37">
                  <c:v>5</c:v>
                </c:pt>
                <c:pt idx="38">
                  <c:v>9</c:v>
                </c:pt>
                <c:pt idx="39">
                  <c:v>57</c:v>
                </c:pt>
                <c:pt idx="40">
                  <c:v>12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A2-874C-87CA-1982FD3CD5CC}"/>
            </c:ext>
          </c:extLst>
        </c:ser>
        <c:ser>
          <c:idx val="1"/>
          <c:order val="1"/>
          <c:tx>
            <c:strRef>
              <c:f>[2]A!$C$1</c:f>
              <c:strCache>
                <c:ptCount val="1"/>
                <c:pt idx="0">
                  <c:v>Cumul NB Soumision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[2]A!$A$2:$A$52</c:f>
              <c:numCache>
                <c:formatCode>m/d/yy</c:formatCode>
                <c:ptCount val="51"/>
                <c:pt idx="0">
                  <c:v>45478</c:v>
                </c:pt>
                <c:pt idx="1">
                  <c:v>45480</c:v>
                </c:pt>
                <c:pt idx="2">
                  <c:v>45483</c:v>
                </c:pt>
                <c:pt idx="3">
                  <c:v>45495</c:v>
                </c:pt>
                <c:pt idx="4">
                  <c:v>45499</c:v>
                </c:pt>
                <c:pt idx="5">
                  <c:v>45501</c:v>
                </c:pt>
                <c:pt idx="6">
                  <c:v>45502</c:v>
                </c:pt>
                <c:pt idx="7">
                  <c:v>45504</c:v>
                </c:pt>
                <c:pt idx="8">
                  <c:v>45509</c:v>
                </c:pt>
                <c:pt idx="9">
                  <c:v>45510</c:v>
                </c:pt>
                <c:pt idx="10">
                  <c:v>45511</c:v>
                </c:pt>
                <c:pt idx="11">
                  <c:v>45512</c:v>
                </c:pt>
                <c:pt idx="12">
                  <c:v>45513</c:v>
                </c:pt>
                <c:pt idx="13">
                  <c:v>45514</c:v>
                </c:pt>
                <c:pt idx="14">
                  <c:v>45515</c:v>
                </c:pt>
                <c:pt idx="15">
                  <c:v>45516</c:v>
                </c:pt>
                <c:pt idx="16">
                  <c:v>45517</c:v>
                </c:pt>
                <c:pt idx="17">
                  <c:v>45518</c:v>
                </c:pt>
                <c:pt idx="18">
                  <c:v>45519</c:v>
                </c:pt>
                <c:pt idx="19">
                  <c:v>45520</c:v>
                </c:pt>
                <c:pt idx="20">
                  <c:v>45523</c:v>
                </c:pt>
                <c:pt idx="21">
                  <c:v>45527</c:v>
                </c:pt>
                <c:pt idx="22">
                  <c:v>45533</c:v>
                </c:pt>
                <c:pt idx="23">
                  <c:v>45539</c:v>
                </c:pt>
                <c:pt idx="24">
                  <c:v>45540</c:v>
                </c:pt>
                <c:pt idx="25">
                  <c:v>45541</c:v>
                </c:pt>
                <c:pt idx="26">
                  <c:v>45542</c:v>
                </c:pt>
                <c:pt idx="27">
                  <c:v>45544</c:v>
                </c:pt>
                <c:pt idx="28">
                  <c:v>45545</c:v>
                </c:pt>
                <c:pt idx="29">
                  <c:v>45546</c:v>
                </c:pt>
                <c:pt idx="30">
                  <c:v>45547</c:v>
                </c:pt>
                <c:pt idx="31">
                  <c:v>45548</c:v>
                </c:pt>
                <c:pt idx="32">
                  <c:v>45552</c:v>
                </c:pt>
                <c:pt idx="33">
                  <c:v>45553</c:v>
                </c:pt>
                <c:pt idx="34">
                  <c:v>45559</c:v>
                </c:pt>
                <c:pt idx="35">
                  <c:v>45562</c:v>
                </c:pt>
                <c:pt idx="36">
                  <c:v>45565</c:v>
                </c:pt>
                <c:pt idx="37">
                  <c:v>45566</c:v>
                </c:pt>
                <c:pt idx="38">
                  <c:v>45567</c:v>
                </c:pt>
                <c:pt idx="39">
                  <c:v>45568</c:v>
                </c:pt>
                <c:pt idx="40">
                  <c:v>45569</c:v>
                </c:pt>
                <c:pt idx="41">
                  <c:v>45570</c:v>
                </c:pt>
                <c:pt idx="42">
                  <c:v>45580</c:v>
                </c:pt>
                <c:pt idx="43">
                  <c:v>45581</c:v>
                </c:pt>
                <c:pt idx="44">
                  <c:v>45582</c:v>
                </c:pt>
                <c:pt idx="45">
                  <c:v>45587</c:v>
                </c:pt>
                <c:pt idx="46">
                  <c:v>45588</c:v>
                </c:pt>
                <c:pt idx="47">
                  <c:v>45604</c:v>
                </c:pt>
                <c:pt idx="48">
                  <c:v>45612</c:v>
                </c:pt>
                <c:pt idx="49">
                  <c:v>45614</c:v>
                </c:pt>
                <c:pt idx="50">
                  <c:v>45616</c:v>
                </c:pt>
              </c:numCache>
            </c:numRef>
          </c:cat>
          <c:val>
            <c:numRef>
              <c:f>[2]A!$C$2:$C$52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11</c:v>
                </c:pt>
                <c:pt idx="9">
                  <c:v>13</c:v>
                </c:pt>
                <c:pt idx="10">
                  <c:v>15</c:v>
                </c:pt>
                <c:pt idx="11">
                  <c:v>17</c:v>
                </c:pt>
                <c:pt idx="12">
                  <c:v>20</c:v>
                </c:pt>
                <c:pt idx="13">
                  <c:v>24</c:v>
                </c:pt>
                <c:pt idx="14">
                  <c:v>25</c:v>
                </c:pt>
                <c:pt idx="15">
                  <c:v>30</c:v>
                </c:pt>
                <c:pt idx="16">
                  <c:v>34</c:v>
                </c:pt>
                <c:pt idx="17">
                  <c:v>53</c:v>
                </c:pt>
                <c:pt idx="18">
                  <c:v>82</c:v>
                </c:pt>
                <c:pt idx="19">
                  <c:v>87</c:v>
                </c:pt>
                <c:pt idx="20">
                  <c:v>90</c:v>
                </c:pt>
                <c:pt idx="21">
                  <c:v>92</c:v>
                </c:pt>
                <c:pt idx="22">
                  <c:v>96</c:v>
                </c:pt>
                <c:pt idx="23">
                  <c:v>97</c:v>
                </c:pt>
                <c:pt idx="24">
                  <c:v>98</c:v>
                </c:pt>
                <c:pt idx="25">
                  <c:v>100</c:v>
                </c:pt>
                <c:pt idx="26">
                  <c:v>101</c:v>
                </c:pt>
                <c:pt idx="27">
                  <c:v>102</c:v>
                </c:pt>
                <c:pt idx="28">
                  <c:v>105</c:v>
                </c:pt>
                <c:pt idx="29">
                  <c:v>125</c:v>
                </c:pt>
                <c:pt idx="30">
                  <c:v>188</c:v>
                </c:pt>
                <c:pt idx="31">
                  <c:v>200</c:v>
                </c:pt>
                <c:pt idx="32">
                  <c:v>201</c:v>
                </c:pt>
                <c:pt idx="33">
                  <c:v>203</c:v>
                </c:pt>
                <c:pt idx="34">
                  <c:v>204</c:v>
                </c:pt>
                <c:pt idx="35">
                  <c:v>205</c:v>
                </c:pt>
                <c:pt idx="36">
                  <c:v>207</c:v>
                </c:pt>
                <c:pt idx="37">
                  <c:v>212</c:v>
                </c:pt>
                <c:pt idx="38">
                  <c:v>221</c:v>
                </c:pt>
                <c:pt idx="39">
                  <c:v>278</c:v>
                </c:pt>
                <c:pt idx="40">
                  <c:v>290</c:v>
                </c:pt>
                <c:pt idx="41">
                  <c:v>291</c:v>
                </c:pt>
                <c:pt idx="42">
                  <c:v>292</c:v>
                </c:pt>
                <c:pt idx="43">
                  <c:v>293</c:v>
                </c:pt>
                <c:pt idx="44">
                  <c:v>294</c:v>
                </c:pt>
                <c:pt idx="45">
                  <c:v>295</c:v>
                </c:pt>
                <c:pt idx="46">
                  <c:v>296</c:v>
                </c:pt>
                <c:pt idx="47">
                  <c:v>297</c:v>
                </c:pt>
                <c:pt idx="48">
                  <c:v>298</c:v>
                </c:pt>
                <c:pt idx="49">
                  <c:v>299</c:v>
                </c:pt>
                <c:pt idx="50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A2-874C-87CA-1982FD3CD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9016304"/>
        <c:axId val="949018016"/>
      </c:lineChart>
      <c:dateAx>
        <c:axId val="94901630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949018016"/>
        <c:crosses val="autoZero"/>
        <c:auto val="1"/>
        <c:lblOffset val="100"/>
        <c:baseTimeUnit val="days"/>
      </c:dateAx>
      <c:valAx>
        <c:axId val="94901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94901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5663" cy="50173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689" y="0"/>
            <a:ext cx="2975663" cy="50173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CDC13F57-24A9-45CC-9AC1-07E3A4549342}" type="datetimeFigureOut">
              <a:rPr lang="nl-BE" smtClean="0"/>
              <a:t>1/12/2024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50950"/>
            <a:ext cx="4497388" cy="3373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959" y="4810889"/>
            <a:ext cx="5494020" cy="3937625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6346"/>
            <a:ext cx="2975663" cy="50173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689" y="9496346"/>
            <a:ext cx="2975663" cy="50173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F3FC0699-F884-400C-8851-0D4C0B594A8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864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C0699-F884-400C-8851-0D4C0B594A8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527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(04/02/20 09:51) -----</a:t>
            </a:r>
          </a:p>
          <a:p>
            <a:r>
              <a:rPr lang="en-US" dirty="0"/>
              <a:t>matthias hofer</a:t>
            </a:r>
          </a:p>
          <a:p>
            <a:r>
              <a:rPr lang="en-US" dirty="0"/>
              <a:t>Frediric De Belie</a:t>
            </a:r>
          </a:p>
          <a:p>
            <a:r>
              <a:rPr lang="en-US" dirty="0"/>
              <a:t>Pablo Briff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C0699-F884-400C-8851-0D4C0B594A8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88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(04/02/20 09:51) -----</a:t>
            </a:r>
          </a:p>
          <a:p>
            <a:r>
              <a:rPr lang="en-US" dirty="0"/>
              <a:t>matthias hofer</a:t>
            </a:r>
          </a:p>
          <a:p>
            <a:r>
              <a:rPr lang="en-US" dirty="0"/>
              <a:t>Frediric De Belie</a:t>
            </a:r>
          </a:p>
          <a:p>
            <a:r>
              <a:rPr lang="en-US" dirty="0"/>
              <a:t>Pablo Briff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C0699-F884-400C-8851-0D4C0B594A8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934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----- Meeting Notes (04/02/20 09:51) -----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out: T3,T1, T6, T9 (out of topic)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2850" indent="-30109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4384" indent="-24087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86138" indent="-24087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67892" indent="-24087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49645" indent="-24087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31398" indent="-24087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13152" indent="-24087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94906" indent="-24087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E5F694-A424-234F-BBD1-B2F872EC4EB3}" type="slidenum">
              <a:rPr lang="en-US" sz="1300"/>
              <a:pPr eaLnBrk="1" hangingPunct="1"/>
              <a:t>13</a:t>
            </a:fld>
            <a:endParaRPr 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C0699-F884-400C-8851-0D4C0B594A8A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23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D28C9-BECF-4B98-B182-ACD4E62A2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23041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5A30-6493-47B9-BC59-157B83675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995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FD727-7FDE-4610-BF51-E316F63A7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63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5C6A-BE01-4544-966C-92B9ED90AF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E4C3-E779-AE45-94B7-3F2E6F6E5A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412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5C6A-BE01-4544-966C-92B9ED90AF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E4C3-E779-AE45-94B7-3F2E6F6E5A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55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5C6A-BE01-4544-966C-92B9ED90AF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E4C3-E779-AE45-94B7-3F2E6F6E5A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068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5C6A-BE01-4544-966C-92B9ED90AF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E4C3-E779-AE45-94B7-3F2E6F6E5A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87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5C6A-BE01-4544-966C-92B9ED90AF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E4C3-E779-AE45-94B7-3F2E6F6E5A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6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5C6A-BE01-4544-966C-92B9ED90AF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E4C3-E779-AE45-94B7-3F2E6F6E5A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876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5C6A-BE01-4544-966C-92B9ED90AF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E4C3-E779-AE45-94B7-3F2E6F6E5A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662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5C6A-BE01-4544-966C-92B9ED90AF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E4C3-E779-AE45-94B7-3F2E6F6E5A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81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CB907-1ADA-460C-AF70-388ADC545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20959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5C6A-BE01-4544-966C-92B9ED90AF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E4C3-E779-AE45-94B7-3F2E6F6E5A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905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5C6A-BE01-4544-966C-92B9ED90AF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E4C3-E779-AE45-94B7-3F2E6F6E5A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171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5C6A-BE01-4544-966C-92B9ED90AF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E4C3-E779-AE45-94B7-3F2E6F6E5A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86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F9339-92C8-4A93-B246-1750EE914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61316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3164A-7B82-42AE-B62D-6984DE399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95287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077A-D158-479B-8538-8BF298713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70546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F321-059D-4A3B-B5B1-E70BE4F37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83813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FB194-8E4B-464E-893F-5CD259C4E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29200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9F937-816A-4E0A-BE90-97F52FC22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71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0E7FC-B250-44CF-88B6-DE7CAD4E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30834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E6CAD49-22D8-4113-AC4D-E3F360B61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C765C6A-BE01-4544-966C-92B9ED90AF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12/1/24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F5EE4C3-E779-AE45-94B7-3F2E6F6E5A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0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" y="1828800"/>
            <a:ext cx="9144000" cy="1905000"/>
          </a:xfrm>
        </p:spPr>
        <p:txBody>
          <a:bodyPr/>
          <a:lstStyle/>
          <a:p>
            <a:pPr eaLnBrk="1" hangingPunct="1"/>
            <a:r>
              <a:rPr lang="nl-BE" altLang="nl-BE" sz="4000" b="1" dirty="0">
                <a:solidFill>
                  <a:srgbClr val="36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EPE ‘25 conference</a:t>
            </a:r>
            <a:br>
              <a:rPr lang="nl-BE" altLang="nl-BE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altLang="nl-BE" sz="2200" b="1" dirty="0">
                <a:solidFill>
                  <a:srgbClr val="CB63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26th European Conference on Power Electronics and Applications</a:t>
            </a:r>
            <a:br>
              <a:rPr lang="nl-BE" altLang="nl-B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altLang="nl-BE" sz="2000" b="1" dirty="0">
                <a:solidFill>
                  <a:srgbClr val="36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Paris, France – March 31</a:t>
            </a:r>
            <a:r>
              <a:rPr lang="nl-BE" altLang="nl-BE" sz="2000" b="1" baseline="30000" dirty="0">
                <a:solidFill>
                  <a:srgbClr val="36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nl-BE" altLang="nl-BE" sz="2000" b="1" dirty="0">
                <a:solidFill>
                  <a:srgbClr val="36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April 4</a:t>
            </a:r>
            <a:r>
              <a:rPr lang="nl-BE" altLang="nl-BE" sz="2000" b="1" baseline="30000" dirty="0">
                <a:solidFill>
                  <a:srgbClr val="36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nl-BE" altLang="nl-BE" sz="2000" b="1" dirty="0">
                <a:solidFill>
                  <a:srgbClr val="36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  <a:endParaRPr lang="en-US" altLang="nl-BE" sz="2000" b="1" dirty="0">
              <a:solidFill>
                <a:srgbClr val="3635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38600"/>
            <a:ext cx="9144000" cy="990600"/>
          </a:xfrm>
        </p:spPr>
        <p:txBody>
          <a:bodyPr/>
          <a:lstStyle/>
          <a:p>
            <a:pPr eaLnBrk="1" hangingPunct="1"/>
            <a:r>
              <a:rPr lang="nl-BE" altLang="nl-BE" sz="2000" dirty="0">
                <a:latin typeface="Calibri" panose="020F0502020204030204" pitchFamily="34" charset="0"/>
                <a:cs typeface="Calibri" panose="020F0502020204030204" pitchFamily="34" charset="0"/>
              </a:rPr>
              <a:t>Meeting of the </a:t>
            </a:r>
            <a:br>
              <a:rPr lang="nl-BE" altLang="nl-B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altLang="nl-BE" sz="2000" b="1" dirty="0">
                <a:solidFill>
                  <a:srgbClr val="D064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nl-BE" altLang="nl-BE" sz="2000" b="1" dirty="0" err="1">
                <a:solidFill>
                  <a:srgbClr val="D064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lang="nl-BE" altLang="nl-BE" sz="2000" b="1" dirty="0">
                <a:solidFill>
                  <a:srgbClr val="D064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altLang="nl-BE" sz="2000" b="1" dirty="0" err="1">
                <a:solidFill>
                  <a:srgbClr val="D064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Committee</a:t>
            </a:r>
            <a:endParaRPr lang="nl-BE" altLang="nl-BE" sz="2000" b="1" dirty="0">
              <a:solidFill>
                <a:srgbClr val="D0646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nl-BE" altLang="nl-BE" sz="2000" dirty="0">
                <a:latin typeface="Calibri" panose="020F0502020204030204" pitchFamily="34" charset="0"/>
                <a:cs typeface="Calibri" panose="020F0502020204030204" pitchFamily="34" charset="0"/>
              </a:rPr>
              <a:t>- Online -</a:t>
            </a:r>
            <a:br>
              <a:rPr lang="nl-BE" altLang="nl-B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altLang="nl-BE" sz="2000" dirty="0">
                <a:latin typeface="Calibri" panose="020F0502020204030204" pitchFamily="34" charset="0"/>
                <a:cs typeface="Calibri" panose="020F0502020204030204" pitchFamily="34" charset="0"/>
              </a:rPr>
              <a:t>2 December 2024</a:t>
            </a:r>
            <a:endParaRPr lang="en-US" altLang="nl-B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tower in the distance&#10;&#10;Description automatically generated">
            <a:extLst>
              <a:ext uri="{FF2B5EF4-FFF2-40B4-BE49-F238E27FC236}">
                <a16:creationId xmlns:a16="http://schemas.microsoft.com/office/drawing/2014/main" id="{AF5C30EB-E1A5-2584-37C5-F3A1C9805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579758-413A-C445-9859-5C9C14865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663802"/>
              </p:ext>
            </p:extLst>
          </p:nvPr>
        </p:nvGraphicFramePr>
        <p:xfrm>
          <a:off x="152400" y="1600200"/>
          <a:ext cx="8915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52B2EB94-EF2F-5599-E93D-3FF4DF7CF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1" y="0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73682"/>
      </p:ext>
    </p:extLst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351472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nl-BE" sz="2800" b="1" u="sng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Uploads per Country</a:t>
            </a:r>
            <a:endParaRPr lang="en-US" altLang="nl-BE" sz="2800" b="1" u="sng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D35C9223-FF9E-A90D-7606-9EC1BB80E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4" name="Picture 3" descr="A colorful circle with black text&#10;&#10;Description automatically generated">
            <a:extLst>
              <a:ext uri="{FF2B5EF4-FFF2-40B4-BE49-F238E27FC236}">
                <a16:creationId xmlns:a16="http://schemas.microsoft.com/office/drawing/2014/main" id="{F39DE8E7-DD81-5EF7-BD57-7C01D387E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68" y="1817376"/>
            <a:ext cx="5315805" cy="49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00997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2B8C3CE-76DF-4B12-BFB4-DE63ED1F0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435752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nl-BE" sz="2400" b="1" u="sng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Synopses</a:t>
            </a:r>
            <a:r>
              <a:rPr lang="nl-BE" altLang="nl-BE" sz="2400" b="1" u="sng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Prov. Full Papers per Organizing Country</a:t>
            </a:r>
            <a:br>
              <a:rPr lang="nl-BE" altLang="nl-BE" sz="2400" b="1" u="sng" kern="0" dirty="0">
                <a:solidFill>
                  <a:schemeClr val="tx1"/>
                </a:solidFill>
              </a:rPr>
            </a:br>
            <a:endParaRPr lang="en-US" altLang="nl-BE" sz="1400" b="1" u="sng" kern="0" dirty="0">
              <a:solidFill>
                <a:schemeClr val="tx1"/>
              </a:solidFill>
            </a:endParaRPr>
          </a:p>
        </p:txBody>
      </p:sp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2F7770AE-6E2A-2A3D-7F69-12C4A1851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6BE748-08BC-238E-0DDC-142DE9216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77215"/>
              </p:ext>
            </p:extLst>
          </p:nvPr>
        </p:nvGraphicFramePr>
        <p:xfrm>
          <a:off x="152400" y="2133600"/>
          <a:ext cx="8839198" cy="449579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321192">
                  <a:extLst>
                    <a:ext uri="{9D8B030D-6E8A-4147-A177-3AD203B41FA5}">
                      <a16:colId xmlns:a16="http://schemas.microsoft.com/office/drawing/2014/main" val="1732355953"/>
                    </a:ext>
                  </a:extLst>
                </a:gridCol>
                <a:gridCol w="1959406">
                  <a:extLst>
                    <a:ext uri="{9D8B030D-6E8A-4147-A177-3AD203B41FA5}">
                      <a16:colId xmlns:a16="http://schemas.microsoft.com/office/drawing/2014/main" val="3764007055"/>
                    </a:ext>
                  </a:extLst>
                </a:gridCol>
                <a:gridCol w="1417071">
                  <a:extLst>
                    <a:ext uri="{9D8B030D-6E8A-4147-A177-3AD203B41FA5}">
                      <a16:colId xmlns:a16="http://schemas.microsoft.com/office/drawing/2014/main" val="169901337"/>
                    </a:ext>
                  </a:extLst>
                </a:gridCol>
                <a:gridCol w="1141529">
                  <a:extLst>
                    <a:ext uri="{9D8B030D-6E8A-4147-A177-3AD203B41FA5}">
                      <a16:colId xmlns:a16="http://schemas.microsoft.com/office/drawing/2014/main" val="683928945"/>
                    </a:ext>
                  </a:extLst>
                </a:gridCol>
              </a:tblGrid>
              <a:tr h="1055833">
                <a:tc>
                  <a:txBody>
                    <a:bodyPr/>
                    <a:lstStyle/>
                    <a:p>
                      <a:pPr algn="l" fontAlgn="b"/>
                      <a:r>
                        <a:rPr lang="en-BE" sz="1800" u="none" strike="noStrike" dirty="0">
                          <a:effectLst/>
                        </a:rPr>
                        <a:t> </a:t>
                      </a:r>
                      <a:endParaRPr lang="en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Organizing Country</a:t>
                      </a:r>
                      <a:endParaRPr lang="en-GB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Number </a:t>
                      </a:r>
                      <a:endParaRPr lang="en-GB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%</a:t>
                      </a:r>
                      <a:endParaRPr lang="en-GB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882871"/>
                  </a:ext>
                </a:extLst>
              </a:tr>
              <a:tr h="28950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 2014 ECCE – Finland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770607"/>
                  </a:ext>
                </a:extLst>
              </a:tr>
              <a:tr h="28950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 2015 ECCE – Switzerland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en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806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33000"/>
                  </a:ext>
                </a:extLst>
              </a:tr>
              <a:tr h="28950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 2016 ECCE – Germany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188</a:t>
                      </a:r>
                      <a:endParaRPr lang="en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656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4092"/>
                  </a:ext>
                </a:extLst>
              </a:tr>
              <a:tr h="28950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 2017 ECCE – Poland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n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699</a:t>
                      </a:r>
                      <a:endParaRPr lang="en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152388"/>
                  </a:ext>
                </a:extLst>
              </a:tr>
              <a:tr h="28950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 2018 ECCE (A) – Latvia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490</a:t>
                      </a:r>
                      <a:endParaRPr lang="en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190443"/>
                  </a:ext>
                </a:extLst>
              </a:tr>
              <a:tr h="28950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 2018 ECCE (B) – Baltics + Scandinavia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490</a:t>
                      </a:r>
                      <a:endParaRPr lang="en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022094"/>
                  </a:ext>
                </a:extLst>
              </a:tr>
              <a:tr h="28950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 2019 ECCE – Italy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644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401507"/>
                  </a:ext>
                </a:extLst>
              </a:tr>
              <a:tr h="28950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 2020 ECCE – France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629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  <a:endParaRPr lang="en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808609"/>
                  </a:ext>
                </a:extLst>
              </a:tr>
              <a:tr h="28950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 2021 ECCE – Benelux + RWTH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448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en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202356"/>
                  </a:ext>
                </a:extLst>
              </a:tr>
              <a:tr h="2724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 2022 ECCE – Germany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(182)  214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(437)  546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  <a:endParaRPr lang="en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219350"/>
                  </a:ext>
                </a:extLst>
              </a:tr>
              <a:tr h="2724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 2023 ECCE – Denmark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en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088561"/>
                  </a:ext>
                </a:extLst>
              </a:tr>
              <a:tr h="28950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EPE'25 - France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298</a:t>
                      </a:r>
                      <a:endParaRPr lang="en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BE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  <a:endParaRPr lang="en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385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73EA2FF-C8F2-4B82-9715-CDEFF13C5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76" y="1351472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nl-BE" sz="2800" b="1" u="sng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Received Tutorial Proposals</a:t>
            </a:r>
            <a:endParaRPr lang="en-US" altLang="nl-BE" sz="2800" b="1" u="sng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B73A5CEC-09F4-4FA5-9939-5C6954FA8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03411A-C856-B0C1-C83E-5FA8065C7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640623"/>
              </p:ext>
            </p:extLst>
          </p:nvPr>
        </p:nvGraphicFramePr>
        <p:xfrm>
          <a:off x="92876" y="1960562"/>
          <a:ext cx="8974924" cy="428783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78382">
                  <a:extLst>
                    <a:ext uri="{9D8B030D-6E8A-4147-A177-3AD203B41FA5}">
                      <a16:colId xmlns:a16="http://schemas.microsoft.com/office/drawing/2014/main" val="3164812823"/>
                    </a:ext>
                  </a:extLst>
                </a:gridCol>
                <a:gridCol w="8296542">
                  <a:extLst>
                    <a:ext uri="{9D8B030D-6E8A-4147-A177-3AD203B41FA5}">
                      <a16:colId xmlns:a16="http://schemas.microsoft.com/office/drawing/2014/main" val="1407488531"/>
                    </a:ext>
                  </a:extLst>
                </a:gridCol>
              </a:tblGrid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BE" sz="900" u="none" strike="noStrike">
                          <a:effectLst/>
                        </a:rPr>
                        <a:t> </a:t>
                      </a:r>
                      <a:endParaRPr lang="en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title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994605"/>
                  </a:ext>
                </a:extLst>
              </a:tr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 01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Fundamentals to Understand Parasitic Capacitances in Magnetic Components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63133"/>
                  </a:ext>
                </a:extLst>
              </a:tr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 02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Design, Validation, and Embedded Deployment of AI-Based Virtual Sensor for Battery State-of-Charge (SOC) Estimation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3887034"/>
                  </a:ext>
                </a:extLst>
              </a:tr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 03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Methods to Identify &amp; Control Highly Non-Linear Three-Phase Machines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249590"/>
                  </a:ext>
                </a:extLst>
              </a:tr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 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 Charging Technologies: Power Electronics and Quality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747821"/>
                  </a:ext>
                </a:extLst>
              </a:tr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 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 Transformers for DC Distribution and Transmission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78796"/>
                  </a:ext>
                </a:extLst>
              </a:tr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 06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Multi-objective and highly precise optimization of high performance </a:t>
                      </a:r>
                      <a:r>
                        <a:rPr lang="en-GB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SiC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GB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GaN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multilevel power inverters with severe constraints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748185"/>
                  </a:ext>
                </a:extLst>
              </a:tr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 07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 Level Modelling and Simulation of MVDC Distribution Grids featuring Solid State Transformers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027949"/>
                  </a:ext>
                </a:extLst>
              </a:tr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 08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</a:t>
                      </a:r>
                      <a:r>
                        <a:rPr lang="en-GB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Predicetive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 of Power Converters and Drives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70088"/>
                  </a:ext>
                </a:extLst>
              </a:tr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 09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Industrial medium-voltage converters and drives: from components to systems and applications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113630"/>
                  </a:ext>
                </a:extLst>
              </a:tr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 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 Quality and Operability of Distributed Power Generation Systems: Advanced and Intelligent Control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555320"/>
                  </a:ext>
                </a:extLst>
              </a:tr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 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 Converters for Electrolyser Systems: State-of-the-Art and Prospects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456884"/>
                  </a:ext>
                </a:extLst>
              </a:tr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 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Typhoon HIL Integrated Simulation Environment: Streamlining the Development Cycle from Offline to Real-Time HIL Simulation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935611"/>
                  </a:ext>
                </a:extLst>
              </a:tr>
              <a:tr h="306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 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Characterising </a:t>
                      </a:r>
                      <a:r>
                        <a:rPr lang="en-GB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GaN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HEMTs &amp; </a:t>
                      </a:r>
                      <a:r>
                        <a:rPr lang="en-GB" sz="12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SiC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MOSFETs  – Device Characteristics and Characterisation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129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176490"/>
      </p:ext>
    </p:extLst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ower in the distance&#10;&#10;Description automatically generated">
            <a:extLst>
              <a:ext uri="{FF2B5EF4-FFF2-40B4-BE49-F238E27FC236}">
                <a16:creationId xmlns:a16="http://schemas.microsoft.com/office/drawing/2014/main" id="{5276ED0D-CD04-EEE8-7E26-31773FA7A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A5D7DE-E34B-2F61-8047-78241670F070}"/>
              </a:ext>
            </a:extLst>
          </p:cNvPr>
          <p:cNvSpPr txBox="1"/>
          <p:nvPr/>
        </p:nvSpPr>
        <p:spPr>
          <a:xfrm>
            <a:off x="544032" y="1600200"/>
            <a:ext cx="8047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nl-BE" altLang="nl-BE" sz="3200" b="1" u="sng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Tutorials</a:t>
            </a:r>
            <a:endParaRPr lang="en-US" altLang="nl-BE" sz="3200" b="1" u="sng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2ACDC-46A0-C55F-F425-4A265CFEC355}"/>
              </a:ext>
            </a:extLst>
          </p:cNvPr>
          <p:cNvSpPr txBox="1"/>
          <p:nvPr/>
        </p:nvSpPr>
        <p:spPr>
          <a:xfrm>
            <a:off x="544032" y="2743200"/>
            <a:ext cx="78399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>
                <a:latin typeface="Calibri" panose="020F0502020204030204" pitchFamily="34" charset="0"/>
                <a:cs typeface="Calibri" panose="020F0502020204030204" pitchFamily="34" charset="0"/>
              </a:rPr>
              <a:t>The received tutorial proposals have been sent to the ISC members for reviewing.</a:t>
            </a:r>
          </a:p>
          <a:p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BE" dirty="0">
                <a:latin typeface="Calibri" panose="020F0502020204030204" pitchFamily="34" charset="0"/>
                <a:cs typeface="Calibri" panose="020F0502020204030204" pitchFamily="34" charset="0"/>
              </a:rPr>
              <a:t>Results are collected and will be sent to ISC chairman.</a:t>
            </a:r>
          </a:p>
          <a:p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BE" dirty="0">
                <a:latin typeface="Calibri" panose="020F0502020204030204" pitchFamily="34" charset="0"/>
                <a:cs typeface="Calibri" panose="020F0502020204030204" pitchFamily="34" charset="0"/>
              </a:rPr>
              <a:t>The local team will try to receive some extra proposals (respons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BE" dirty="0">
                <a:latin typeface="Calibri" panose="020F0502020204030204" pitchFamily="34" charset="0"/>
                <a:cs typeface="Calibri" panose="020F0502020204030204" pitchFamily="34" charset="0"/>
              </a:rPr>
              <a:t>ble: Betty Semail)</a:t>
            </a:r>
          </a:p>
          <a:p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BE" dirty="0">
                <a:latin typeface="Calibri" panose="020F0502020204030204" pitchFamily="34" charset="0"/>
                <a:cs typeface="Calibri" panose="020F0502020204030204" pitchFamily="34" charset="0"/>
              </a:rPr>
              <a:t>eadline: 16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147195579"/>
      </p:ext>
    </p:extLst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9" descr="Résultat de recherche d'images pour &quot;tour crayon lyon&quot;"/>
          <p:cNvSpPr>
            <a:spLocks noChangeAspect="1" noChangeArrowheads="1"/>
          </p:cNvSpPr>
          <p:nvPr/>
        </p:nvSpPr>
        <p:spPr bwMode="auto">
          <a:xfrm>
            <a:off x="168275" y="-731838"/>
            <a:ext cx="202882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" y="2857500"/>
            <a:ext cx="913606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Status of preparation of technical programme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 from the Local Organising Committee‘25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tower in the distance&#10;&#10;Description automatically generated">
            <a:extLst>
              <a:ext uri="{FF2B5EF4-FFF2-40B4-BE49-F238E27FC236}">
                <a16:creationId xmlns:a16="http://schemas.microsoft.com/office/drawing/2014/main" id="{2180D3A8-3FBD-BD13-3F6D-828DD9AE1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3916"/>
      </p:ext>
    </p:extLst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9" descr="Résultat de recherche d'images pour &quot;tour crayon lyon&quot;"/>
          <p:cNvSpPr>
            <a:spLocks noChangeAspect="1" noChangeArrowheads="1"/>
          </p:cNvSpPr>
          <p:nvPr/>
        </p:nvSpPr>
        <p:spPr bwMode="auto">
          <a:xfrm>
            <a:off x="168275" y="-731838"/>
            <a:ext cx="202882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" y="1268250"/>
            <a:ext cx="9136062" cy="67474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Conference chairs &amp; organizing committee</a:t>
            </a:r>
          </a:p>
        </p:txBody>
      </p:sp>
      <p:pic>
        <p:nvPicPr>
          <p:cNvPr id="4" name="Picture 3" descr="A tower in the distance&#10;&#10;Description automatically generated">
            <a:extLst>
              <a:ext uri="{FF2B5EF4-FFF2-40B4-BE49-F238E27FC236}">
                <a16:creationId xmlns:a16="http://schemas.microsoft.com/office/drawing/2014/main" id="{BF3B24DE-31FB-16E8-B1FD-C06DEAB3A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10" name="Picture 9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5ADAB50-E6C1-0EDD-D4E0-A7D225F03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49" y="1811440"/>
            <a:ext cx="5342839" cy="1460120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09D5EADA-DB52-14B8-8EB4-8B9F1DBEF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60" y="3229203"/>
            <a:ext cx="5322244" cy="3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596"/>
      </p:ext>
    </p:extLst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9" descr="Résultat de recherche d'images pour &quot;tour crayon lyon&quot;"/>
          <p:cNvSpPr>
            <a:spLocks noChangeAspect="1" noChangeArrowheads="1"/>
          </p:cNvSpPr>
          <p:nvPr/>
        </p:nvSpPr>
        <p:spPr bwMode="auto">
          <a:xfrm>
            <a:off x="168275" y="-731838"/>
            <a:ext cx="202882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pic>
        <p:nvPicPr>
          <p:cNvPr id="4" name="Picture 3" descr="A tower in the distance&#10;&#10;Description automatically generated">
            <a:extLst>
              <a:ext uri="{FF2B5EF4-FFF2-40B4-BE49-F238E27FC236}">
                <a16:creationId xmlns:a16="http://schemas.microsoft.com/office/drawing/2014/main" id="{672FE541-EF9C-3AD8-DD75-2722F4D52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6A02951C-B67D-A56E-A61B-6E747417A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0" y="1964077"/>
            <a:ext cx="7772400" cy="19730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41770-777C-AA14-DC26-369808A6EFF2}"/>
              </a:ext>
            </a:extLst>
          </p:cNvPr>
          <p:cNvSpPr txBox="1"/>
          <p:nvPr/>
        </p:nvSpPr>
        <p:spPr>
          <a:xfrm>
            <a:off x="168275" y="1520457"/>
            <a:ext cx="84228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Conference chairs &amp; organizing committee</a:t>
            </a:r>
            <a:endParaRPr lang="en-B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833B20E-DF7E-C831-6F04-C4BE722D5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0" y="3935583"/>
            <a:ext cx="7772400" cy="19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31802"/>
      </p:ext>
    </p:extLst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9" descr="Résultat de recherche d'images pour &quot;tour crayon lyon&quot;"/>
          <p:cNvSpPr>
            <a:spLocks noChangeAspect="1" noChangeArrowheads="1"/>
          </p:cNvSpPr>
          <p:nvPr/>
        </p:nvSpPr>
        <p:spPr bwMode="auto">
          <a:xfrm>
            <a:off x="168275" y="-731838"/>
            <a:ext cx="202882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" y="1446169"/>
            <a:ext cx="9136062" cy="67474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Conference chairs &amp; organizing committee</a:t>
            </a:r>
          </a:p>
        </p:txBody>
      </p:sp>
      <p:pic>
        <p:nvPicPr>
          <p:cNvPr id="5" name="Picture 4" descr="A tower in the distance&#10;&#10;Description automatically generated">
            <a:extLst>
              <a:ext uri="{FF2B5EF4-FFF2-40B4-BE49-F238E27FC236}">
                <a16:creationId xmlns:a16="http://schemas.microsoft.com/office/drawing/2014/main" id="{F7085F98-1F6B-A78E-583D-3228F24A3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6" name="Picture 5" descr="A close-up of a list of words&#10;&#10;Description automatically generated">
            <a:extLst>
              <a:ext uri="{FF2B5EF4-FFF2-40B4-BE49-F238E27FC236}">
                <a16:creationId xmlns:a16="http://schemas.microsoft.com/office/drawing/2014/main" id="{BDBD3699-7822-E887-5660-AFED55F8C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74444"/>
            <a:ext cx="7772400" cy="248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76492"/>
      </p:ext>
    </p:extLst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9" descr="Résultat de recherche d'images pour &quot;tour crayon lyon&quot;"/>
          <p:cNvSpPr>
            <a:spLocks noChangeAspect="1" noChangeArrowheads="1"/>
          </p:cNvSpPr>
          <p:nvPr/>
        </p:nvSpPr>
        <p:spPr bwMode="auto">
          <a:xfrm>
            <a:off x="168275" y="-731838"/>
            <a:ext cx="202882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397F30-3717-ED7F-30C2-13A840D4AB58}"/>
              </a:ext>
            </a:extLst>
          </p:cNvPr>
          <p:cNvSpPr txBox="1">
            <a:spLocks/>
          </p:cNvSpPr>
          <p:nvPr/>
        </p:nvSpPr>
        <p:spPr bwMode="auto">
          <a:xfrm>
            <a:off x="7938" y="1268250"/>
            <a:ext cx="9136062" cy="67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Focus Topics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7E1B3-400D-2338-147A-CA3BB2D694D7}"/>
              </a:ext>
            </a:extLst>
          </p:cNvPr>
          <p:cNvSpPr txBox="1"/>
          <p:nvPr/>
        </p:nvSpPr>
        <p:spPr>
          <a:xfrm>
            <a:off x="304800" y="2077958"/>
            <a:ext cx="85344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Tuesday 1 April: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BE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Electromobility – The Powerful Factor In Reducing C02</a:t>
            </a:r>
            <a:r>
              <a:rPr lang="en-BE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BE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Smart Grids And Renewable Energy</a:t>
            </a:r>
            <a:r>
              <a:rPr lang="en-BE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Wednesday 2 April: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BE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Energy Storage Systems</a:t>
            </a:r>
            <a:r>
              <a:rPr lang="en-BE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BE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Digitalization: The Powerful Fusion Of AI And IoT For Sustainability</a:t>
            </a:r>
            <a:r>
              <a:rPr lang="en-BE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Thursday 3 April: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BE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Sustainable And Affordable Power Electronics</a:t>
            </a:r>
            <a:r>
              <a:rPr lang="en-BE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BE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Energy Transition And Societal Change</a:t>
            </a:r>
            <a:r>
              <a:rPr lang="en-BE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97433DE2-D4D1-BFF6-37DF-FAB8F9FA6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50992"/>
      </p:ext>
    </p:extLst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701685"/>
          </a:xfrm>
        </p:spPr>
        <p:txBody>
          <a:bodyPr>
            <a:normAutofit fontScale="90000"/>
          </a:bodyPr>
          <a:lstStyle/>
          <a:p>
            <a:r>
              <a:rPr lang="en-US" dirty="0"/>
              <a:t>Apologies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C2DD40D-E34B-152B-963B-DA8202AC1B2A}"/>
              </a:ext>
            </a:extLst>
          </p:cNvPr>
          <p:cNvSpPr txBox="1"/>
          <p:nvPr/>
        </p:nvSpPr>
        <p:spPr>
          <a:xfrm>
            <a:off x="914400" y="2997391"/>
            <a:ext cx="23748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Alain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Bouscayrol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Jens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Friebe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Philippe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Lataire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Stephane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Lefebvre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Andreas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Lindemann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Salvatore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Musumeci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Daniel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Montesinos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Yves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Perriard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Xavier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Roboam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Joeri Van Mierlo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7" name="Picture 6" descr="A tower in the distance&#10;&#10;Description automatically generated">
            <a:extLst>
              <a:ext uri="{FF2B5EF4-FFF2-40B4-BE49-F238E27FC236}">
                <a16:creationId xmlns:a16="http://schemas.microsoft.com/office/drawing/2014/main" id="{44743ECC-9DCF-4419-E158-D44FAF0AD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31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9" descr="Résultat de recherche d'images pour &quot;tour crayon lyon&quot;"/>
          <p:cNvSpPr>
            <a:spLocks noChangeAspect="1" noChangeArrowheads="1"/>
          </p:cNvSpPr>
          <p:nvPr/>
        </p:nvSpPr>
        <p:spPr bwMode="auto">
          <a:xfrm>
            <a:off x="168275" y="-731838"/>
            <a:ext cx="202882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F190ECE-4982-465A-A3AE-8E8D839BCAC9}"/>
              </a:ext>
            </a:extLst>
          </p:cNvPr>
          <p:cNvSpPr/>
          <p:nvPr/>
        </p:nvSpPr>
        <p:spPr>
          <a:xfrm>
            <a:off x="685800" y="2133600"/>
            <a:ext cx="8001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Each of the Focus Topics will be covered by the following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key formats:</a:t>
            </a:r>
            <a:b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 Keynote Presentation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 Panel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Discussion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(= Industrial Forum)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Eventually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sessions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completed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invited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papers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(will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decided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after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paper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selection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meeting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Optional additional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formats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Tutorials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Technical Visits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2A3D23-389C-E630-BCCC-19EB7259773E}"/>
              </a:ext>
            </a:extLst>
          </p:cNvPr>
          <p:cNvSpPr txBox="1">
            <a:spLocks/>
          </p:cNvSpPr>
          <p:nvPr/>
        </p:nvSpPr>
        <p:spPr bwMode="auto">
          <a:xfrm>
            <a:off x="7938" y="1268250"/>
            <a:ext cx="9136062" cy="67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Focus Topics</a:t>
            </a:r>
          </a:p>
        </p:txBody>
      </p:sp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9D3EF288-4662-068F-BB68-7D1884DAB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30254"/>
      </p:ext>
    </p:extLst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9" descr="Résultat de recherche d'images pour &quot;tour crayon lyon&quot;"/>
          <p:cNvSpPr>
            <a:spLocks noChangeAspect="1" noChangeArrowheads="1"/>
          </p:cNvSpPr>
          <p:nvPr/>
        </p:nvSpPr>
        <p:spPr bwMode="auto">
          <a:xfrm>
            <a:off x="168275" y="-731838"/>
            <a:ext cx="202882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1865E57-2EBE-4031-8851-9468B709B088}"/>
              </a:ext>
            </a:extLst>
          </p:cNvPr>
          <p:cNvSpPr/>
          <p:nvPr/>
        </p:nvSpPr>
        <p:spPr>
          <a:xfrm>
            <a:off x="172893" y="2743200"/>
            <a:ext cx="8823325" cy="3595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1 Keynote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Focus Topics (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titles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preliminary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FT1 - </a:t>
            </a:r>
            <a:r>
              <a:rPr lang="en-B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Electromobility – The Powerful Factor In Reducing C02</a:t>
            </a:r>
            <a:r>
              <a:rPr lang="en-BE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Florent </a:t>
            </a:r>
            <a:r>
              <a:rPr lang="en-GB" sz="1600" b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Nierlich</a:t>
            </a:r>
            <a:r>
              <a:rPr lang="en-GB" sz="1600" b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and/or Thierry LEBEY - Safran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600" b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Electrical system trends for future aerospace platforms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FT2 - </a:t>
            </a:r>
            <a:r>
              <a:rPr lang="en-B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Smart Grids And Renewable Energy</a:t>
            </a:r>
            <a:r>
              <a:rPr lang="en-BE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BE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Colin Davidson, GE Vernova, UK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FT3 - </a:t>
            </a:r>
            <a:r>
              <a:rPr lang="en-B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Energy Storage Systems</a:t>
            </a:r>
            <a:r>
              <a:rPr lang="en-BE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BE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not confirmed yet</a:t>
            </a:r>
            <a:endParaRPr lang="nl-BE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FT4 - </a:t>
            </a:r>
            <a:r>
              <a:rPr lang="en-B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Digitalization: The Powerful Fusion Of AI And IoT For Sustainability</a:t>
            </a:r>
            <a:r>
              <a:rPr lang="en-BE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nl-BE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not confirmed yet</a:t>
            </a:r>
            <a:endParaRPr lang="nl-BE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FT5 - </a:t>
            </a:r>
            <a:r>
              <a:rPr lang="en-B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Sustainable And Affordable Power Electronics</a:t>
            </a:r>
            <a:r>
              <a:rPr lang="en-BE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BE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not confirmed yet</a:t>
            </a:r>
            <a:endParaRPr lang="nl-B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FT6 - </a:t>
            </a:r>
            <a:r>
              <a:rPr lang="en-B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Energy Transition And Societal Change</a:t>
            </a:r>
            <a:r>
              <a:rPr lang="en-BE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6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Anouk BARBEROUSSE, </a:t>
            </a:r>
            <a:r>
              <a:rPr lang="en-GB" sz="1600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directrice</a:t>
            </a:r>
            <a:r>
              <a:rPr lang="en-GB" sz="16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ITE Sorbonne Université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B37B48A5-6551-DE6F-D85F-6C3DEFB4D4A1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Status of the Focus Topics</a:t>
            </a:r>
            <a:br>
              <a:rPr lang="de-DE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Keynotes</a:t>
            </a:r>
          </a:p>
        </p:txBody>
      </p:sp>
      <p:pic>
        <p:nvPicPr>
          <p:cNvPr id="4" name="Picture 3" descr="A tower in the distance&#10;&#10;Description automatically generated">
            <a:extLst>
              <a:ext uri="{FF2B5EF4-FFF2-40B4-BE49-F238E27FC236}">
                <a16:creationId xmlns:a16="http://schemas.microsoft.com/office/drawing/2014/main" id="{46F81CA6-1E32-A7CA-7FC1-79964E058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35672"/>
      </p:ext>
    </p:extLst>
  </p:cSld>
  <p:clrMapOvr>
    <a:masterClrMapping/>
  </p:clrMapOvr>
  <p:transition spd="med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9" descr="Résultat de recherche d'images pour &quot;tour crayon lyon&quot;"/>
          <p:cNvSpPr>
            <a:spLocks noChangeAspect="1" noChangeArrowheads="1"/>
          </p:cNvSpPr>
          <p:nvPr/>
        </p:nvSpPr>
        <p:spPr bwMode="auto">
          <a:xfrm>
            <a:off x="168278" y="-731837"/>
            <a:ext cx="202882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5A4A0EBD-B77A-3B25-78A1-1317B6E39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979BCC-10F6-9B00-B8CA-5761C3FE5C9B}"/>
              </a:ext>
            </a:extLst>
          </p:cNvPr>
          <p:cNvSpPr txBox="1"/>
          <p:nvPr/>
        </p:nvSpPr>
        <p:spPr>
          <a:xfrm>
            <a:off x="539914" y="1520457"/>
            <a:ext cx="804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latin typeface="Calibri" panose="020F0502020204030204" pitchFamily="34" charset="0"/>
                <a:cs typeface="Calibri" panose="020F0502020204030204" pitchFamily="34" charset="0"/>
              </a:rPr>
              <a:t>Technical visits - provisional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DBB1E-FAE6-3A33-452E-177AF1A409ED}"/>
              </a:ext>
            </a:extLst>
          </p:cNvPr>
          <p:cNvSpPr txBox="1"/>
          <p:nvPr/>
        </p:nvSpPr>
        <p:spPr>
          <a:xfrm>
            <a:off x="685800" y="2438400"/>
            <a:ext cx="56409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/>
              <a:t>Technical visits</a:t>
            </a:r>
          </a:p>
          <a:p>
            <a:endParaRPr lang="en-BE" dirty="0"/>
          </a:p>
          <a:p>
            <a:pPr marL="342900" indent="-342900"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RTE Paris Electrical System Operations Center (COSE-P)</a:t>
            </a:r>
            <a:endParaRPr lang="en-B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Synchrotron CEA</a:t>
            </a:r>
            <a:endParaRPr lang="en-B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IFPEN Laboratory</a:t>
            </a:r>
          </a:p>
          <a:p>
            <a:pPr marL="342900" indent="-342900"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Center of EDF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Possible 2 cultural visits </a:t>
            </a:r>
          </a:p>
          <a:p>
            <a:endParaRPr lang="en-BE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37753"/>
      </p:ext>
    </p:extLst>
  </p:cSld>
  <p:clrMapOvr>
    <a:masterClrMapping/>
  </p:clrMapOvr>
  <p:transition spd="med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ower in the distance&#10;&#10;Description automatically generated">
            <a:extLst>
              <a:ext uri="{FF2B5EF4-FFF2-40B4-BE49-F238E27FC236}">
                <a16:creationId xmlns:a16="http://schemas.microsoft.com/office/drawing/2014/main" id="{11926C4B-0E4F-3C3D-7692-BF6939CA9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9AD810-C33F-B768-A92C-D22760CDCC2B}"/>
              </a:ext>
            </a:extLst>
          </p:cNvPr>
          <p:cNvSpPr txBox="1"/>
          <p:nvPr/>
        </p:nvSpPr>
        <p:spPr>
          <a:xfrm>
            <a:off x="576816" y="1456466"/>
            <a:ext cx="798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Recent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6E6D9-321B-0D9B-BAE8-5FE107CC0756}"/>
              </a:ext>
            </a:extLst>
          </p:cNvPr>
          <p:cNvSpPr txBox="1"/>
          <p:nvPr/>
        </p:nvSpPr>
        <p:spPr>
          <a:xfrm>
            <a:off x="603589" y="2514600"/>
            <a:ext cx="80470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opportunity for rapid publication of emerging work by industry and academia</a:t>
            </a:r>
            <a:r>
              <a:rPr lang="en-B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submissions of full paper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in all focus topics and main topics relevant to EPE’25 </a:t>
            </a:r>
          </a:p>
          <a:p>
            <a:endParaRPr lang="en-US" b="1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Deadline: 31</a:t>
            </a:r>
            <a:r>
              <a:rPr lang="en-US" sz="1800" b="1" u="sng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December 2024</a:t>
            </a:r>
            <a:r>
              <a:rPr lang="en-B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submissions should emphasize the novelty of the work and the results obtained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Notification date to authors: 15 January 2025</a:t>
            </a:r>
            <a:r>
              <a:rPr lang="en-BE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B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B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B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Responsible: Alain Bouscayrol</a:t>
            </a:r>
          </a:p>
          <a:p>
            <a:endParaRPr lang="en-BE" b="1" dirty="0"/>
          </a:p>
          <a:p>
            <a:endParaRPr lang="en-BE" b="1" dirty="0"/>
          </a:p>
        </p:txBody>
      </p:sp>
    </p:spTree>
    <p:extLst>
      <p:ext uri="{BB962C8B-B14F-4D97-AF65-F5344CB8AC3E}">
        <p14:creationId xmlns:p14="http://schemas.microsoft.com/office/powerpoint/2010/main" val="913178071"/>
      </p:ext>
    </p:extLst>
  </p:cSld>
  <p:clrMapOvr>
    <a:masterClrMapping/>
  </p:clrMapOvr>
  <p:transition spd="med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1A8B1-CCF5-B153-8E4A-041FFF15F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ower in the distance&#10;&#10;Description automatically generated">
            <a:extLst>
              <a:ext uri="{FF2B5EF4-FFF2-40B4-BE49-F238E27FC236}">
                <a16:creationId xmlns:a16="http://schemas.microsoft.com/office/drawing/2014/main" id="{F5DFF858-F1B8-E5D3-EBBA-A49ACCAF3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9ACD92-5652-59B6-4BEB-9B5B24A1AF67}"/>
              </a:ext>
            </a:extLst>
          </p:cNvPr>
          <p:cNvSpPr txBox="1"/>
          <p:nvPr/>
        </p:nvSpPr>
        <p:spPr>
          <a:xfrm>
            <a:off x="576816" y="1456466"/>
            <a:ext cx="798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latin typeface="Calibri" panose="020F0502020204030204" pitchFamily="34" charset="0"/>
                <a:cs typeface="Calibri" panose="020F0502020204030204" pitchFamily="34" charset="0"/>
              </a:rPr>
              <a:t>Best papers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1E553-10AF-B337-224F-2BC210F7998C}"/>
              </a:ext>
            </a:extLst>
          </p:cNvPr>
          <p:cNvSpPr txBox="1"/>
          <p:nvPr/>
        </p:nvSpPr>
        <p:spPr>
          <a:xfrm>
            <a:off x="603589" y="2514600"/>
            <a:ext cx="80470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best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provisional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full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papers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selected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published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a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special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Elsevier issue</a:t>
            </a:r>
            <a:endParaRPr lang="en-B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Papers will be selected based on the reviewer’s evaluation</a:t>
            </a:r>
          </a:p>
          <a:p>
            <a:endParaRPr lang="en-US" b="1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Authors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receive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separate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notification if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selected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40918"/>
      </p:ext>
    </p:extLst>
  </p:cSld>
  <p:clrMapOvr>
    <a:masterClrMapping/>
  </p:clrMapOvr>
  <p:transition spd="med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0203B335-7F84-EC81-E3AC-763D1C740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0AD8D16B-9EB5-06C1-EB21-8A58D7E6E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16" y="1446169"/>
            <a:ext cx="4938768" cy="541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0010"/>
      </p:ext>
    </p:extLst>
  </p:cSld>
  <p:clrMapOvr>
    <a:masterClrMapping/>
  </p:clrMapOvr>
  <p:transition spd="med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482520-99CC-AC0C-98D9-408F73D5D3CE}"/>
              </a:ext>
            </a:extLst>
          </p:cNvPr>
          <p:cNvSpPr txBox="1">
            <a:spLocks/>
          </p:cNvSpPr>
          <p:nvPr/>
        </p:nvSpPr>
        <p:spPr bwMode="auto">
          <a:xfrm>
            <a:off x="0" y="1397170"/>
            <a:ext cx="9136062" cy="74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 Selection Meeting</a:t>
            </a:r>
            <a:endParaRPr lang="en-US" sz="2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tower in the distance&#10;&#10;Description automatically generated">
            <a:extLst>
              <a:ext uri="{FF2B5EF4-FFF2-40B4-BE49-F238E27FC236}">
                <a16:creationId xmlns:a16="http://schemas.microsoft.com/office/drawing/2014/main" id="{2739144C-430C-F658-9F82-C1D1F9A8C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55BF1-E3B5-F868-F23B-B99EB654D35C}"/>
              </a:ext>
            </a:extLst>
          </p:cNvPr>
          <p:cNvSpPr txBox="1"/>
          <p:nvPr/>
        </p:nvSpPr>
        <p:spPr>
          <a:xfrm>
            <a:off x="155671" y="2710712"/>
            <a:ext cx="8961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dirty="0">
                <a:latin typeface="Calibri" panose="020F0502020204030204" pitchFamily="34" charset="0"/>
                <a:cs typeface="Calibri" panose="020F0502020204030204" pitchFamily="34" charset="0"/>
              </a:rPr>
              <a:t>After this meeting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zoom channels, one per topic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Just click on the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group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in.</a:t>
            </a:r>
            <a:endParaRPr lang="en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D2483-7DB3-0311-E803-211071D872E8}"/>
              </a:ext>
            </a:extLst>
          </p:cNvPr>
          <p:cNvSpPr txBox="1"/>
          <p:nvPr/>
        </p:nvSpPr>
        <p:spPr>
          <a:xfrm>
            <a:off x="0" y="4424618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2800" dirty="0">
                <a:latin typeface="Calibri" panose="020F0502020204030204" pitchFamily="34" charset="0"/>
                <a:cs typeface="Calibri" panose="020F0502020204030204" pitchFamily="34" charset="0"/>
              </a:rPr>
              <a:t>The next presentation will show you how to proceed</a:t>
            </a:r>
          </a:p>
        </p:txBody>
      </p:sp>
    </p:spTree>
    <p:extLst>
      <p:ext uri="{BB962C8B-B14F-4D97-AF65-F5344CB8AC3E}">
        <p14:creationId xmlns:p14="http://schemas.microsoft.com/office/powerpoint/2010/main" val="3079930937"/>
      </p:ext>
    </p:extLst>
  </p:cSld>
  <p:clrMapOvr>
    <a:masterClrMapping/>
  </p:clrMapOvr>
  <p:transition spd="med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482520-99CC-AC0C-98D9-408F73D5D3CE}"/>
              </a:ext>
            </a:extLst>
          </p:cNvPr>
          <p:cNvSpPr txBox="1">
            <a:spLocks/>
          </p:cNvSpPr>
          <p:nvPr/>
        </p:nvSpPr>
        <p:spPr bwMode="auto">
          <a:xfrm>
            <a:off x="0" y="1465975"/>
            <a:ext cx="9136062" cy="9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b="1" kern="0" dirty="0">
                <a:solidFill>
                  <a:srgbClr val="000000"/>
                </a:solidFill>
                <a:cs typeface="Calibri" panose="020F0502020204030204" pitchFamily="34" charset="0"/>
              </a:rPr>
              <a:t>Tomorrow’s Paper Selection Meeting</a:t>
            </a:r>
            <a:endParaRPr lang="en-US" sz="2800" b="1" kern="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4F52356-D03E-39BB-C3D2-7E108CB5C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20" y="2743200"/>
            <a:ext cx="6495238" cy="329523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B4EFB5D-B1C5-5107-2E74-509A5423E1ED}"/>
              </a:ext>
            </a:extLst>
          </p:cNvPr>
          <p:cNvSpPr txBox="1"/>
          <p:nvPr/>
        </p:nvSpPr>
        <p:spPr>
          <a:xfrm>
            <a:off x="5727680" y="506885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>
                <a:solidFill>
                  <a:srgbClr val="FF0000"/>
                </a:solidFill>
              </a:rPr>
              <a:t>What</a:t>
            </a:r>
            <a:r>
              <a:rPr lang="nl-NL" b="1" dirty="0">
                <a:solidFill>
                  <a:srgbClr val="FF0000"/>
                </a:solidFill>
              </a:rPr>
              <a:t> is the </a:t>
            </a:r>
            <a:r>
              <a:rPr lang="nl-NL" b="1" dirty="0" err="1">
                <a:solidFill>
                  <a:srgbClr val="FF0000"/>
                </a:solidFill>
              </a:rPr>
              <a:t>situation</a:t>
            </a:r>
            <a:r>
              <a:rPr lang="nl-NL" b="1" dirty="0">
                <a:solidFill>
                  <a:srgbClr val="FF0000"/>
                </a:solidFill>
              </a:rPr>
              <a:t>? </a:t>
            </a:r>
            <a:br>
              <a:rPr lang="nl-NL" b="1" dirty="0">
                <a:solidFill>
                  <a:srgbClr val="FF0000"/>
                </a:solidFill>
              </a:rPr>
            </a:br>
            <a:r>
              <a:rPr lang="nl-NL" b="1" dirty="0">
                <a:solidFill>
                  <a:srgbClr val="FF0000"/>
                </a:solidFill>
              </a:rPr>
              <a:t>How do </a:t>
            </a:r>
            <a:r>
              <a:rPr lang="nl-NL" b="1" dirty="0" err="1">
                <a:solidFill>
                  <a:srgbClr val="FF0000"/>
                </a:solidFill>
              </a:rPr>
              <a:t>you</a:t>
            </a:r>
            <a:r>
              <a:rPr lang="nl-NL" b="1" dirty="0">
                <a:solidFill>
                  <a:srgbClr val="FF0000"/>
                </a:solidFill>
              </a:rPr>
              <a:t> plan </a:t>
            </a:r>
            <a:r>
              <a:rPr lang="nl-NL" b="1" dirty="0" err="1">
                <a:solidFill>
                  <a:srgbClr val="FF0000"/>
                </a:solidFill>
              </a:rPr>
              <a:t>to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proceed</a:t>
            </a:r>
            <a:r>
              <a:rPr lang="nl-NL" b="1" dirty="0">
                <a:solidFill>
                  <a:srgbClr val="FF0000"/>
                </a:solidFill>
              </a:rPr>
              <a:t>?</a:t>
            </a:r>
            <a:endParaRPr lang="nl-BE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A tower in the distance&#10;&#10;Description automatically generated">
            <a:extLst>
              <a:ext uri="{FF2B5EF4-FFF2-40B4-BE49-F238E27FC236}">
                <a16:creationId xmlns:a16="http://schemas.microsoft.com/office/drawing/2014/main" id="{577CBF7A-05D8-490C-1B51-90E081CB4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64061"/>
      </p:ext>
    </p:extLst>
  </p:cSld>
  <p:clrMapOvr>
    <a:masterClrMapping/>
  </p:clrMapOvr>
  <p:transition spd="med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9" descr="Résultat de recherche d'images pour &quot;tour crayon lyon&quot;"/>
          <p:cNvSpPr>
            <a:spLocks noChangeAspect="1" noChangeArrowheads="1"/>
          </p:cNvSpPr>
          <p:nvPr/>
        </p:nvSpPr>
        <p:spPr bwMode="auto">
          <a:xfrm>
            <a:off x="168275" y="-731838"/>
            <a:ext cx="202882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" y="1432466"/>
            <a:ext cx="9136062" cy="9415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/>
              <a:t>Any Other Business</a:t>
            </a:r>
          </a:p>
        </p:txBody>
      </p:sp>
      <p:pic>
        <p:nvPicPr>
          <p:cNvPr id="7" name="Picture 10" descr="logo EPE vectoriel">
            <a:extLst>
              <a:ext uri="{FF2B5EF4-FFF2-40B4-BE49-F238E27FC236}">
                <a16:creationId xmlns:a16="http://schemas.microsoft.com/office/drawing/2014/main" id="{01328C32-2B13-42CC-BE3D-231E832E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216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 EPE vectoriel">
            <a:extLst>
              <a:ext uri="{FF2B5EF4-FFF2-40B4-BE49-F238E27FC236}">
                <a16:creationId xmlns:a16="http://schemas.microsoft.com/office/drawing/2014/main" id="{A2104AEC-003E-4847-98B7-0B874C69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16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9DAFBC-D224-4113-BDD6-D2234901784D}"/>
              </a:ext>
            </a:extLst>
          </p:cNvPr>
          <p:cNvSpPr txBox="1">
            <a:spLocks/>
          </p:cNvSpPr>
          <p:nvPr/>
        </p:nvSpPr>
        <p:spPr bwMode="auto">
          <a:xfrm>
            <a:off x="7938" y="2436140"/>
            <a:ext cx="9136062" cy="198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800" b="1" kern="0" dirty="0"/>
              <a:t>  </a:t>
            </a:r>
            <a:r>
              <a:rPr lang="en-US" sz="2400" b="1" kern="0" dirty="0"/>
              <a:t>  </a:t>
            </a:r>
          </a:p>
          <a:p>
            <a:pPr algn="l">
              <a:defRPr/>
            </a:pPr>
            <a:endParaRPr lang="en-US" sz="2400" b="1" kern="0" dirty="0"/>
          </a:p>
        </p:txBody>
      </p:sp>
      <p:sp>
        <p:nvSpPr>
          <p:cNvPr id="3" name="Tekstvak 3">
            <a:extLst>
              <a:ext uri="{FF2B5EF4-FFF2-40B4-BE49-F238E27FC236}">
                <a16:creationId xmlns:a16="http://schemas.microsoft.com/office/drawing/2014/main" id="{2E088405-A1E2-EC4C-21AF-47D639118296}"/>
              </a:ext>
            </a:extLst>
          </p:cNvPr>
          <p:cNvSpPr txBox="1"/>
          <p:nvPr/>
        </p:nvSpPr>
        <p:spPr>
          <a:xfrm>
            <a:off x="4099792" y="3429000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?</a:t>
            </a:r>
            <a:endParaRPr lang="en-BE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6847"/>
      </p:ext>
    </p:extLst>
  </p:cSld>
  <p:clrMapOvr>
    <a:masterClrMapping/>
  </p:clrMapOvr>
  <p:transition spd="med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9" descr="Résultat de recherche d'images pour &quot;tour crayon lyon&quot;"/>
          <p:cNvSpPr>
            <a:spLocks noChangeAspect="1" noChangeArrowheads="1"/>
          </p:cNvSpPr>
          <p:nvPr/>
        </p:nvSpPr>
        <p:spPr bwMode="auto">
          <a:xfrm>
            <a:off x="168275" y="-731838"/>
            <a:ext cx="202882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" y="1432466"/>
            <a:ext cx="9136062" cy="9415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/>
              <a:t>Next meeting of the ISC</a:t>
            </a:r>
          </a:p>
        </p:txBody>
      </p:sp>
      <p:pic>
        <p:nvPicPr>
          <p:cNvPr id="7" name="Picture 10" descr="logo EPE vectoriel">
            <a:extLst>
              <a:ext uri="{FF2B5EF4-FFF2-40B4-BE49-F238E27FC236}">
                <a16:creationId xmlns:a16="http://schemas.microsoft.com/office/drawing/2014/main" id="{01328C32-2B13-42CC-BE3D-231E832E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216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 EPE vectoriel">
            <a:extLst>
              <a:ext uri="{FF2B5EF4-FFF2-40B4-BE49-F238E27FC236}">
                <a16:creationId xmlns:a16="http://schemas.microsoft.com/office/drawing/2014/main" id="{A2104AEC-003E-4847-98B7-0B874C69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16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9DAFBC-D224-4113-BDD6-D2234901784D}"/>
              </a:ext>
            </a:extLst>
          </p:cNvPr>
          <p:cNvSpPr txBox="1">
            <a:spLocks/>
          </p:cNvSpPr>
          <p:nvPr/>
        </p:nvSpPr>
        <p:spPr bwMode="auto">
          <a:xfrm>
            <a:off x="7938" y="2436140"/>
            <a:ext cx="9136062" cy="198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800" b="1" kern="0" dirty="0"/>
              <a:t>  </a:t>
            </a:r>
            <a:r>
              <a:rPr lang="en-US" sz="2400" b="1" kern="0" dirty="0"/>
              <a:t>  </a:t>
            </a:r>
          </a:p>
          <a:p>
            <a:pPr algn="l">
              <a:defRPr/>
            </a:pPr>
            <a:endParaRPr lang="en-US" sz="2400" b="1" kern="0" dirty="0"/>
          </a:p>
        </p:txBody>
      </p:sp>
      <p:sp>
        <p:nvSpPr>
          <p:cNvPr id="3" name="Tekstvak 3">
            <a:extLst>
              <a:ext uri="{FF2B5EF4-FFF2-40B4-BE49-F238E27FC236}">
                <a16:creationId xmlns:a16="http://schemas.microsoft.com/office/drawing/2014/main" id="{2E088405-A1E2-EC4C-21AF-47D639118296}"/>
              </a:ext>
            </a:extLst>
          </p:cNvPr>
          <p:cNvSpPr txBox="1"/>
          <p:nvPr/>
        </p:nvSpPr>
        <p:spPr>
          <a:xfrm>
            <a:off x="4099792" y="3429000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?</a:t>
            </a:r>
            <a:endParaRPr lang="en-BE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09436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0AF1154-3879-6F40-BC7E-9FD09B177F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413342" y="0"/>
            <a:ext cx="5730658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B6A21CF-A0FE-3D49-9585-941A4394B269}"/>
              </a:ext>
            </a:extLst>
          </p:cNvPr>
          <p:cNvSpPr txBox="1"/>
          <p:nvPr/>
        </p:nvSpPr>
        <p:spPr>
          <a:xfrm>
            <a:off x="468563" y="507331"/>
            <a:ext cx="61481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dirty="0" err="1">
                <a:solidFill>
                  <a:srgbClr val="ED1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3600" b="1" dirty="0">
                <a:solidFill>
                  <a:srgbClr val="ED1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on Social Media!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3200" dirty="0" err="1">
                <a:solidFill>
                  <a:srgbClr val="ED1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fr-FR" sz="3200" dirty="0">
                <a:solidFill>
                  <a:srgbClr val="ED1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 and spread the news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AC12A66-260E-354D-9024-DC32BE5AA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794528"/>
            <a:ext cx="1384301" cy="12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70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533400"/>
          </a:xfrm>
        </p:spPr>
        <p:txBody>
          <a:bodyPr/>
          <a:lstStyle/>
          <a:p>
            <a:pPr eaLnBrk="1" hangingPunct="1"/>
            <a:r>
              <a:rPr lang="nl-BE" altLang="nl-BE" sz="4000" b="1"/>
              <a:t>Thank You !</a:t>
            </a:r>
            <a:endParaRPr lang="en-US" altLang="nl-BE" sz="4000" b="1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2BC0A5-5D72-4C69-9342-9DAC0691C453}"/>
              </a:ext>
            </a:extLst>
          </p:cNvPr>
          <p:cNvSpPr txBox="1"/>
          <p:nvPr/>
        </p:nvSpPr>
        <p:spPr>
          <a:xfrm rot="21093853">
            <a:off x="503455" y="4751153"/>
            <a:ext cx="7725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Enjoy the Paper Selection Meeting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                                         </a:t>
            </a:r>
            <a:endParaRPr lang="en-BE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tower in the distance&#10;&#10;Description automatically generated">
            <a:extLst>
              <a:ext uri="{FF2B5EF4-FFF2-40B4-BE49-F238E27FC236}">
                <a16:creationId xmlns:a16="http://schemas.microsoft.com/office/drawing/2014/main" id="{4D267359-C233-6F3C-1806-420078AE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56E00D-74A2-0E44-9C08-1119EBF9384E}"/>
              </a:ext>
            </a:extLst>
          </p:cNvPr>
          <p:cNvSpPr/>
          <p:nvPr/>
        </p:nvSpPr>
        <p:spPr>
          <a:xfrm>
            <a:off x="1505250" y="3653871"/>
            <a:ext cx="1210128" cy="428575"/>
          </a:xfrm>
          <a:prstGeom prst="rect">
            <a:avLst/>
          </a:prstGeom>
          <a:noFill/>
          <a:ln w="28575">
            <a:solidFill>
              <a:srgbClr val="ED1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lèche courbée vers la gauche 18">
            <a:extLst>
              <a:ext uri="{FF2B5EF4-FFF2-40B4-BE49-F238E27FC236}">
                <a16:creationId xmlns:a16="http://schemas.microsoft.com/office/drawing/2014/main" id="{DBB8514A-00B6-7047-ABB6-B211A253AA54}"/>
              </a:ext>
            </a:extLst>
          </p:cNvPr>
          <p:cNvSpPr/>
          <p:nvPr/>
        </p:nvSpPr>
        <p:spPr>
          <a:xfrm rot="3145511">
            <a:off x="3850858" y="920035"/>
            <a:ext cx="1191374" cy="4734354"/>
          </a:xfrm>
          <a:prstGeom prst="curvedLeftArrow">
            <a:avLst>
              <a:gd name="adj1" fmla="val 25000"/>
              <a:gd name="adj2" fmla="val 50000"/>
              <a:gd name="adj3" fmla="val 28657"/>
            </a:avLst>
          </a:prstGeom>
          <a:solidFill>
            <a:srgbClr val="ED1A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872C2FA-9045-485B-B1A5-FECF12C2644C}"/>
              </a:ext>
            </a:extLst>
          </p:cNvPr>
          <p:cNvSpPr txBox="1"/>
          <p:nvPr/>
        </p:nvSpPr>
        <p:spPr>
          <a:xfrm>
            <a:off x="2861069" y="62651"/>
            <a:ext cx="2291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A66C2"/>
                </a:solidFill>
              </a:rPr>
              <a:t>LinkedIn</a:t>
            </a:r>
            <a:endParaRPr lang="nl-BE" sz="4000" b="1" dirty="0">
              <a:solidFill>
                <a:srgbClr val="0A66C2"/>
              </a:solidFill>
            </a:endParaRPr>
          </a:p>
        </p:txBody>
      </p:sp>
      <p:pic>
        <p:nvPicPr>
          <p:cNvPr id="4" name="Picture 3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2840816E-B206-7BB1-5B57-95EA0EDC6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" y="1147268"/>
            <a:ext cx="9001383" cy="45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2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631825"/>
          </a:xfrm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9FA8FFF-CF82-4B4A-8469-339C6147E3AD}"/>
              </a:ext>
            </a:extLst>
          </p:cNvPr>
          <p:cNvSpPr txBox="1"/>
          <p:nvPr/>
        </p:nvSpPr>
        <p:spPr>
          <a:xfrm>
            <a:off x="685800" y="2143217"/>
            <a:ext cx="695895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Apologies</a:t>
            </a:r>
          </a:p>
          <a:p>
            <a:pPr>
              <a:spcAft>
                <a:spcPts val="600"/>
              </a:spcAft>
            </a:pPr>
            <a:r>
              <a:rPr lang="it-IT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EPE’25 </a:t>
            </a:r>
            <a:r>
              <a:rPr lang="it-IT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endParaRPr lang="it-IT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Status of the Provisional Programme of EPE ECCE Europe 2023 </a:t>
            </a:r>
          </a:p>
          <a:p>
            <a:pPr lvl="1"/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Focus Topics </a:t>
            </a:r>
          </a:p>
          <a:p>
            <a:pPr lvl="1"/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Tutorials </a:t>
            </a:r>
          </a:p>
          <a:p>
            <a:pPr lvl="1"/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Keynotes, Special Sessions, Invited Lectures </a:t>
            </a:r>
          </a:p>
          <a:p>
            <a:pPr lvl="1"/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Afternoon Panel Discussion Sessions </a:t>
            </a:r>
          </a:p>
          <a:p>
            <a:pPr lvl="1">
              <a:spcAft>
                <a:spcPts val="600"/>
              </a:spcAft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Etc… </a:t>
            </a:r>
          </a:p>
          <a:p>
            <a:pPr>
              <a:spcAft>
                <a:spcPts val="600"/>
              </a:spcAft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Any other business </a:t>
            </a:r>
          </a:p>
          <a:p>
            <a:pPr>
              <a:spcAft>
                <a:spcPts val="600"/>
              </a:spcAft>
            </a:pPr>
            <a:endParaRPr lang="en-BE" dirty="0"/>
          </a:p>
        </p:txBody>
      </p:sp>
      <p:pic>
        <p:nvPicPr>
          <p:cNvPr id="7" name="Picture 6" descr="A tower in the distance&#10;&#10;Description automatically generated">
            <a:extLst>
              <a:ext uri="{FF2B5EF4-FFF2-40B4-BE49-F238E27FC236}">
                <a16:creationId xmlns:a16="http://schemas.microsoft.com/office/drawing/2014/main" id="{564585A4-40F4-0E81-EE03-85512C52E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42792"/>
              </p:ext>
            </p:extLst>
          </p:nvPr>
        </p:nvGraphicFramePr>
        <p:xfrm>
          <a:off x="533400" y="1981200"/>
          <a:ext cx="8077200" cy="4568258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513832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5567364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EPE’23 ECCE Europe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Aalborg, Denmark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(Prov. Full Paper Phase)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EPE’25 conference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Paris, France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(Prov. Full paper phase)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Uploads: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0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Withdrawals: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0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Provisional Full Papers: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C644F26-5AA5-4DF3-A5F0-1D560E424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1472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nl-BE" sz="2800" b="1" u="sng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Provisional Full Papers</a:t>
            </a:r>
            <a:endParaRPr lang="en-US" altLang="nl-BE" sz="2800" b="1" u="sng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tower in the distance&#10;&#10;Description automatically generated">
            <a:extLst>
              <a:ext uri="{FF2B5EF4-FFF2-40B4-BE49-F238E27FC236}">
                <a16:creationId xmlns:a16="http://schemas.microsoft.com/office/drawing/2014/main" id="{FB719916-FDDA-2049-A55E-629676E95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08088"/>
            <a:ext cx="7772400" cy="533400"/>
          </a:xfrm>
        </p:spPr>
        <p:txBody>
          <a:bodyPr/>
          <a:lstStyle/>
          <a:p>
            <a:pPr eaLnBrk="1" hangingPunct="1"/>
            <a:br>
              <a:rPr lang="nl-BE" altLang="nl-BE" sz="2000" b="1" u="sng"/>
            </a:br>
            <a:br>
              <a:rPr lang="nl-BE" altLang="nl-BE" sz="2000" b="1" u="sng"/>
            </a:br>
            <a:br>
              <a:rPr lang="nl-BE" altLang="nl-BE" sz="2000" b="1" u="sng"/>
            </a:br>
            <a:br>
              <a:rPr lang="nl-BE" altLang="nl-BE" sz="2000" b="1" u="sng"/>
            </a:br>
            <a:endParaRPr lang="en-US" altLang="nl-BE" sz="2000" b="1" u="sng"/>
          </a:p>
        </p:txBody>
      </p:sp>
      <p:graphicFrame>
        <p:nvGraphicFramePr>
          <p:cNvPr id="4283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889"/>
              </p:ext>
            </p:extLst>
          </p:nvPr>
        </p:nvGraphicFramePr>
        <p:xfrm>
          <a:off x="0" y="2514600"/>
          <a:ext cx="8962739" cy="2343151"/>
        </p:xfrm>
        <a:graphic>
          <a:graphicData uri="http://schemas.openxmlformats.org/drawingml/2006/table">
            <a:tbl>
              <a:tblPr/>
              <a:tblGrid>
                <a:gridCol w="1093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9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47130441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83365292"/>
                    </a:ext>
                  </a:extLst>
                </a:gridCol>
                <a:gridCol w="718579">
                  <a:extLst>
                    <a:ext uri="{9D8B030D-6E8A-4147-A177-3AD203B41FA5}">
                      <a16:colId xmlns:a16="http://schemas.microsoft.com/office/drawing/2014/main" val="216084218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9297747"/>
                    </a:ext>
                  </a:extLst>
                </a:gridCol>
                <a:gridCol w="844932">
                  <a:extLst>
                    <a:ext uri="{9D8B030D-6E8A-4147-A177-3AD203B41FA5}">
                      <a16:colId xmlns:a16="http://schemas.microsoft.com/office/drawing/2014/main" val="4045564415"/>
                    </a:ext>
                  </a:extLst>
                </a:gridCol>
                <a:gridCol w="844932">
                  <a:extLst>
                    <a:ext uri="{9D8B030D-6E8A-4147-A177-3AD203B41FA5}">
                      <a16:colId xmlns:a16="http://schemas.microsoft.com/office/drawing/2014/main" val="2426241290"/>
                    </a:ext>
                  </a:extLst>
                </a:gridCol>
              </a:tblGrid>
              <a:tr h="852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Geneva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nl-BE" sz="14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Karlsruhe</a:t>
                      </a:r>
                      <a:b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nl-BE" sz="14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err="1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Warsaw</a:t>
                      </a:r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nl-BE" sz="14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Riga</a:t>
                      </a:r>
                      <a:b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nl-BE" sz="14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Genova</a:t>
                      </a:r>
                      <a:b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nl-BE" sz="14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Lyon</a:t>
                      </a:r>
                      <a:b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nl-BE" sz="14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Ghent</a:t>
                      </a:r>
                      <a:b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nl-BE" sz="14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Hannover</a:t>
                      </a:r>
                      <a:b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BE" sz="14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nl-BE" sz="14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Aalborg</a:t>
                      </a:r>
                      <a:br>
                        <a:rPr lang="fr-BE" sz="16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BE" sz="1600" b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nl-BE" sz="16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0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Uploads: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0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Withdrawn: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0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Synopses: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39CC5DCA-BBD9-4FBA-8D46-6FC391898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4788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nl-BE" sz="2800" b="1" u="sng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Synopses &amp; Provisional Full Papers</a:t>
            </a:r>
            <a:endParaRPr lang="en-US" altLang="nl-BE" sz="2800" b="1" u="sng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A388FA97-DC52-2D63-4361-582B696E3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A6720AAF-91B7-4761-8802-EEA467373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l-BE" altLang="nl-BE" sz="2800" b="1" u="sng" kern="0">
                <a:solidFill>
                  <a:schemeClr val="bg1"/>
                </a:solidFill>
              </a:rPr>
              <a:t>Number of Synopses</a:t>
            </a:r>
            <a:endParaRPr lang="en-US" altLang="nl-BE" sz="2800" b="1" u="sng" kern="0" dirty="0">
              <a:solidFill>
                <a:schemeClr val="bg1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1018FF6-0C5C-49A7-B771-68B32185A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1472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nl-BE" sz="2800" b="1" u="sng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Synopses &amp; Provisional Full Papers</a:t>
            </a:r>
            <a:endParaRPr lang="en-US" altLang="nl-BE" sz="2800" b="1" u="sng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E5E6C934-0D4F-A3A5-A96D-2D3901964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53C9ED-8416-8A28-D0C0-C362B99C5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050895"/>
              </p:ext>
            </p:extLst>
          </p:nvPr>
        </p:nvGraphicFramePr>
        <p:xfrm>
          <a:off x="523439" y="1922972"/>
          <a:ext cx="8047076" cy="494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2577303"/>
      </p:ext>
    </p:extLst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51472"/>
            <a:ext cx="9144000" cy="533400"/>
          </a:xfrm>
        </p:spPr>
        <p:txBody>
          <a:bodyPr/>
          <a:lstStyle/>
          <a:p>
            <a:pPr eaLnBrk="1" hangingPunct="1"/>
            <a:r>
              <a:rPr lang="nl-BE" altLang="nl-BE" sz="2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Topic: Comparison 2023 </a:t>
            </a:r>
            <a:r>
              <a:rPr lang="nl-BE" altLang="nl-BE" sz="2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 2025</a:t>
            </a:r>
            <a:endParaRPr lang="en-US" altLang="nl-BE" sz="28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5F2643D3-9F71-5B9A-FB51-B35D5FCB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14FD41-36E6-F2B3-3EEF-0FB526F61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27633"/>
              </p:ext>
            </p:extLst>
          </p:nvPr>
        </p:nvGraphicFramePr>
        <p:xfrm>
          <a:off x="152400" y="2514599"/>
          <a:ext cx="8839197" cy="421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3890">
                  <a:extLst>
                    <a:ext uri="{9D8B030D-6E8A-4147-A177-3AD203B41FA5}">
                      <a16:colId xmlns:a16="http://schemas.microsoft.com/office/drawing/2014/main" val="3725200936"/>
                    </a:ext>
                  </a:extLst>
                </a:gridCol>
                <a:gridCol w="4777527">
                  <a:extLst>
                    <a:ext uri="{9D8B030D-6E8A-4147-A177-3AD203B41FA5}">
                      <a16:colId xmlns:a16="http://schemas.microsoft.com/office/drawing/2014/main" val="557293481"/>
                    </a:ext>
                  </a:extLst>
                </a:gridCol>
                <a:gridCol w="1353890">
                  <a:extLst>
                    <a:ext uri="{9D8B030D-6E8A-4147-A177-3AD203B41FA5}">
                      <a16:colId xmlns:a16="http://schemas.microsoft.com/office/drawing/2014/main" val="3721457557"/>
                    </a:ext>
                  </a:extLst>
                </a:gridCol>
                <a:gridCol w="1353890">
                  <a:extLst>
                    <a:ext uri="{9D8B030D-6E8A-4147-A177-3AD203B41FA5}">
                      <a16:colId xmlns:a16="http://schemas.microsoft.com/office/drawing/2014/main" val="2265633988"/>
                    </a:ext>
                  </a:extLst>
                </a:gridCol>
              </a:tblGrid>
              <a:tr h="3728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Synopses per topic: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effectLst/>
                        </a:rPr>
                        <a:t>EPE 2023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>
                          <a:effectLst/>
                        </a:rPr>
                        <a:t>EPE 2025</a:t>
                      </a:r>
                      <a:endParaRPr lang="en-GB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b"/>
                </a:tc>
                <a:extLst>
                  <a:ext uri="{0D108BD9-81ED-4DB2-BD59-A6C34878D82A}">
                    <a16:rowId xmlns:a16="http://schemas.microsoft.com/office/drawing/2014/main" val="3300724650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Topic 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Electromobility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44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>
                          <a:effectLst/>
                        </a:rPr>
                        <a:t>31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2675820695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Topic 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Smart Grids and Renewable Energy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98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>
                          <a:effectLst/>
                        </a:rPr>
                        <a:t>35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2313568059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Topic 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Energy Storage Systems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 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37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2585954109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Topic 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Digitalization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>
                          <a:effectLst/>
                        </a:rPr>
                        <a:t> 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8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2129775136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Topic 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Sustainable and Affordable Power Electronics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>
                          <a:effectLst/>
                        </a:rPr>
                        <a:t> 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13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646949887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Topic 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Energy Transition and Societal Change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>
                          <a:effectLst/>
                        </a:rPr>
                        <a:t> 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1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3480316440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Topic 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Semiconductor Devices and Packaging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>
                          <a:effectLst/>
                        </a:rPr>
                        <a:t>95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24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840255946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Topic 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Components linked to Power Electronics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>
                          <a:effectLst/>
                        </a:rPr>
                        <a:t> 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20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3377987579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Topic 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Power Converter Topologies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>
                          <a:effectLst/>
                        </a:rPr>
                        <a:t>100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60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2345098970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Topic 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Converter Modelling, Design and Low-level Control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>
                          <a:effectLst/>
                        </a:rPr>
                        <a:t>60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18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3566778490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Topic 11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Measurement, Supervision and Control for Power Converters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>
                          <a:effectLst/>
                        </a:rPr>
                        <a:t>58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20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2853113584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Topic 12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Electrical Machines and Drive Systems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>
                          <a:effectLst/>
                        </a:rPr>
                        <a:t>53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23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1185531335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Topic 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Power Supplies and Industry-specific Power Electronics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200" u="none" strike="noStrike">
                          <a:effectLst/>
                        </a:rPr>
                        <a:t>23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10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2776287847"/>
                  </a:ext>
                </a:extLst>
              </a:tr>
              <a:tr h="261005">
                <a:tc>
                  <a:txBody>
                    <a:bodyPr/>
                    <a:lstStyle/>
                    <a:p>
                      <a:pPr algn="l" fontAlgn="ctr"/>
                      <a:endParaRPr lang="en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T10 &amp; 11 EPE 2023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200" u="none" strike="noStrike">
                          <a:effectLst/>
                        </a:rPr>
                        <a:t>36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BE" sz="1200" u="none" strike="noStrike" dirty="0">
                          <a:effectLst/>
                        </a:rPr>
                        <a:t> 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ctr"/>
                </a:tc>
                <a:extLst>
                  <a:ext uri="{0D108BD9-81ED-4DB2-BD59-A6C34878D82A}">
                    <a16:rowId xmlns:a16="http://schemas.microsoft.com/office/drawing/2014/main" val="593461292"/>
                  </a:ext>
                </a:extLst>
              </a:tr>
              <a:tr h="164061">
                <a:tc>
                  <a:txBody>
                    <a:bodyPr/>
                    <a:lstStyle/>
                    <a:p>
                      <a:pPr algn="l" fontAlgn="b"/>
                      <a:endParaRPr lang="en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sng" strike="noStrike">
                          <a:effectLst/>
                        </a:rPr>
                        <a:t>TOTAL</a:t>
                      </a:r>
                      <a:endParaRPr lang="en-GB" sz="1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BE" sz="1200" u="none" strike="noStrike">
                          <a:effectLst/>
                        </a:rPr>
                        <a:t>567</a:t>
                      </a:r>
                      <a:endParaRPr lang="en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BE" sz="1200" u="none" strike="noStrike" dirty="0">
                          <a:effectLst/>
                        </a:rPr>
                        <a:t>300</a:t>
                      </a:r>
                      <a:endParaRPr lang="en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0" marR="6040" marT="6040" marB="0" anchor="b"/>
                </a:tc>
                <a:extLst>
                  <a:ext uri="{0D108BD9-81ED-4DB2-BD59-A6C34878D82A}">
                    <a16:rowId xmlns:a16="http://schemas.microsoft.com/office/drawing/2014/main" val="427518552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152404C7093C46B00C1EC3619F5AC9" ma:contentTypeVersion="12" ma:contentTypeDescription="Create a new document." ma:contentTypeScope="" ma:versionID="135d202054e3a77d2606d20a9992a834">
  <xsd:schema xmlns:xsd="http://www.w3.org/2001/XMLSchema" xmlns:xs="http://www.w3.org/2001/XMLSchema" xmlns:p="http://schemas.microsoft.com/office/2006/metadata/properties" xmlns:ns2="c22a752d-2a0a-4d56-8848-bfc963a00770" xmlns:ns3="bb4d9da5-bb02-4412-bb56-d2c298eab3c7" targetNamespace="http://schemas.microsoft.com/office/2006/metadata/properties" ma:root="true" ma:fieldsID="494620ca309ddb7e084f0ab69eb05b7e" ns2:_="" ns3:_="">
    <xsd:import namespace="c22a752d-2a0a-4d56-8848-bfc963a00770"/>
    <xsd:import namespace="bb4d9da5-bb02-4412-bb56-d2c298eab3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a752d-2a0a-4d56-8848-bfc963a007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d9da5-bb02-4412-bb56-d2c298eab3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95117-3BCB-463A-A609-89CA6001E2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D35DF4-ED74-4883-8243-811C49224BCE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b4d9da5-bb02-4412-bb56-d2c298eab3c7"/>
    <ds:schemaRef ds:uri="http://schemas.openxmlformats.org/package/2006/metadata/core-properties"/>
    <ds:schemaRef ds:uri="c22a752d-2a0a-4d56-8848-bfc963a0077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E9778F-E736-4168-B7A6-9E0B0B557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a752d-2a0a-4d56-8848-bfc963a00770"/>
    <ds:schemaRef ds:uri="bb4d9da5-bb02-4412-bb56-d2c298eab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12258</TotalTime>
  <Words>1309</Words>
  <Application>Microsoft Macintosh PowerPoint</Application>
  <PresentationFormat>On-screen Show (4:3)</PresentationFormat>
  <Paragraphs>338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Default Design</vt:lpstr>
      <vt:lpstr>Office Theme</vt:lpstr>
      <vt:lpstr>EPE ‘25 conference 26th European Conference on Power Electronics and Applications Paris, France – March 31st &gt; April 4th 2025</vt:lpstr>
      <vt:lpstr>Apologies</vt:lpstr>
      <vt:lpstr>PowerPoint Presentation</vt:lpstr>
      <vt:lpstr>PowerPoint Presentation</vt:lpstr>
      <vt:lpstr>Agenda</vt:lpstr>
      <vt:lpstr>PowerPoint Presentation</vt:lpstr>
      <vt:lpstr>    </vt:lpstr>
      <vt:lpstr>PowerPoint Presentation</vt:lpstr>
      <vt:lpstr>Per Topic: Comparison 2023 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of preparation of technical programme Information from the Local Organising Committee‘25</vt:lpstr>
      <vt:lpstr>Conference chairs &amp; organizing committee</vt:lpstr>
      <vt:lpstr>PowerPoint Presentation</vt:lpstr>
      <vt:lpstr>Conference chairs &amp; organizing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Other Business</vt:lpstr>
      <vt:lpstr>Next meeting of the ISC</vt:lpstr>
      <vt:lpstr>Thank You !</vt:lpstr>
    </vt:vector>
  </TitlesOfParts>
  <Company>epe-kbve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EPE 2009 13th European Conference on Power Electronics and Applications  Barcelona, Spain, 8 – 10 September 2009</dc:title>
  <dc:creator>PhilHam</dc:creator>
  <cp:lastModifiedBy>Nancy Langsberg</cp:lastModifiedBy>
  <cp:revision>641</cp:revision>
  <cp:lastPrinted>2023-04-20T12:09:01Z</cp:lastPrinted>
  <dcterms:created xsi:type="dcterms:W3CDTF">2009-01-29T10:11:02Z</dcterms:created>
  <dcterms:modified xsi:type="dcterms:W3CDTF">2024-12-01T19:07:13Z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0x01010082152404C7093C46B00C1EC3619F5AC9</vt:lpwstr>
  </property>
</Properties>
</file>